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301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FE412B-E8F4-4660-89C0-25B1DB3EB4C3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C67C593-8E4E-4844-9028-9A9CCD5C11C2}">
      <dgm:prSet phldrT="[Testo]" custT="1"/>
      <dgm:spPr/>
      <dgm:t>
        <a:bodyPr/>
        <a:lstStyle/>
        <a:p>
          <a:r>
            <a:rPr lang="it-IT" sz="1600" dirty="0" smtClean="0"/>
            <a:t>Complessità</a:t>
          </a:r>
          <a:endParaRPr lang="it-IT" sz="1600" dirty="0"/>
        </a:p>
      </dgm:t>
    </dgm:pt>
    <dgm:pt modelId="{D1C77840-AE7C-4E08-8A7A-120EC673EEEB}" type="parTrans" cxnId="{F0844329-8F21-463A-8325-1516971E9B9B}">
      <dgm:prSet/>
      <dgm:spPr/>
      <dgm:t>
        <a:bodyPr/>
        <a:lstStyle/>
        <a:p>
          <a:endParaRPr lang="it-IT"/>
        </a:p>
      </dgm:t>
    </dgm:pt>
    <dgm:pt modelId="{077D7703-1A95-4205-B504-290CFA1CA76D}" type="sibTrans" cxnId="{F0844329-8F21-463A-8325-1516971E9B9B}">
      <dgm:prSet/>
      <dgm:spPr/>
      <dgm:t>
        <a:bodyPr/>
        <a:lstStyle/>
        <a:p>
          <a:endParaRPr lang="it-IT"/>
        </a:p>
      </dgm:t>
    </dgm:pt>
    <dgm:pt modelId="{04E9F1D7-DC15-404F-9BAB-68A46CEF2A97}">
      <dgm:prSet phldrT="[Testo]" custT="1"/>
      <dgm:spPr/>
      <dgm:t>
        <a:bodyPr/>
        <a:lstStyle/>
        <a:p>
          <a:r>
            <a:rPr lang="it-IT" sz="1600" dirty="0" smtClean="0"/>
            <a:t>Crisi dei vecchi modelli interpretativi</a:t>
          </a:r>
          <a:endParaRPr lang="it-IT" sz="1600" dirty="0"/>
        </a:p>
      </dgm:t>
    </dgm:pt>
    <dgm:pt modelId="{592E5E4E-8238-4397-BFD3-D5B393B0FD81}" type="parTrans" cxnId="{34363F86-1901-49C2-9CB6-D97A3F6F30E2}">
      <dgm:prSet/>
      <dgm:spPr/>
      <dgm:t>
        <a:bodyPr/>
        <a:lstStyle/>
        <a:p>
          <a:endParaRPr lang="it-IT"/>
        </a:p>
      </dgm:t>
    </dgm:pt>
    <dgm:pt modelId="{ECCDBEE0-244E-49C2-9E1E-68214EB809C9}" type="sibTrans" cxnId="{34363F86-1901-49C2-9CB6-D97A3F6F30E2}">
      <dgm:prSet/>
      <dgm:spPr/>
      <dgm:t>
        <a:bodyPr/>
        <a:lstStyle/>
        <a:p>
          <a:endParaRPr lang="it-IT"/>
        </a:p>
      </dgm:t>
    </dgm:pt>
    <dgm:pt modelId="{FD270BF3-8BC5-4D52-BFD1-83EB08B3C8FB}">
      <dgm:prSet phldrT="[Testo]" custT="1"/>
      <dgm:spPr/>
      <dgm:t>
        <a:bodyPr/>
        <a:lstStyle/>
        <a:p>
          <a:r>
            <a:rPr lang="it-IT" sz="1600" dirty="0" smtClean="0"/>
            <a:t>Estraneità/</a:t>
          </a:r>
        </a:p>
        <a:p>
          <a:r>
            <a:rPr lang="it-IT" sz="1600" dirty="0" smtClean="0"/>
            <a:t>molteplicità culturale</a:t>
          </a:r>
          <a:endParaRPr lang="it-IT" sz="1600" dirty="0"/>
        </a:p>
      </dgm:t>
    </dgm:pt>
    <dgm:pt modelId="{CF0F170D-9D9A-4F48-BA0C-AAFE00A622A7}" type="parTrans" cxnId="{EED2859A-7565-4B35-8D94-950E31F8FCBF}">
      <dgm:prSet/>
      <dgm:spPr/>
      <dgm:t>
        <a:bodyPr/>
        <a:lstStyle/>
        <a:p>
          <a:endParaRPr lang="it-IT"/>
        </a:p>
      </dgm:t>
    </dgm:pt>
    <dgm:pt modelId="{2C4D26BB-32EE-44CE-BDA1-A2A6A5AEB5B5}" type="sibTrans" cxnId="{EED2859A-7565-4B35-8D94-950E31F8FCBF}">
      <dgm:prSet/>
      <dgm:spPr/>
      <dgm:t>
        <a:bodyPr/>
        <a:lstStyle/>
        <a:p>
          <a:endParaRPr lang="it-IT"/>
        </a:p>
      </dgm:t>
    </dgm:pt>
    <dgm:pt modelId="{7F6D1D4C-AE6F-4A88-ADBC-D12494DC8C3A}">
      <dgm:prSet phldrT="[Testo]" custT="1"/>
      <dgm:spPr/>
      <dgm:t>
        <a:bodyPr/>
        <a:lstStyle/>
        <a:p>
          <a:r>
            <a:rPr lang="it-IT" sz="1600" dirty="0" smtClean="0"/>
            <a:t>Partecipazione alla vita civile</a:t>
          </a:r>
          <a:endParaRPr lang="it-IT" sz="1600" dirty="0"/>
        </a:p>
      </dgm:t>
    </dgm:pt>
    <dgm:pt modelId="{AF341A1A-86E3-439E-A3F2-C6E8E13758D9}" type="parTrans" cxnId="{15090537-D98A-4D0E-938D-2DA36ECE521D}">
      <dgm:prSet/>
      <dgm:spPr/>
      <dgm:t>
        <a:bodyPr/>
        <a:lstStyle/>
        <a:p>
          <a:endParaRPr lang="it-IT"/>
        </a:p>
      </dgm:t>
    </dgm:pt>
    <dgm:pt modelId="{93EE3A52-2A46-4C3E-B6CC-65C9142C1D74}" type="sibTrans" cxnId="{15090537-D98A-4D0E-938D-2DA36ECE521D}">
      <dgm:prSet/>
      <dgm:spPr/>
      <dgm:t>
        <a:bodyPr/>
        <a:lstStyle/>
        <a:p>
          <a:endParaRPr lang="it-IT"/>
        </a:p>
      </dgm:t>
    </dgm:pt>
    <dgm:pt modelId="{D2CE335E-CDE9-40C0-86EF-B608F665CB09}">
      <dgm:prSet phldrT="[Testo]" custT="1"/>
      <dgm:spPr/>
      <dgm:t>
        <a:bodyPr/>
        <a:lstStyle/>
        <a:p>
          <a:r>
            <a:rPr lang="it-IT" sz="1600" dirty="0" smtClean="0"/>
            <a:t>Ponte verso lavoro e professioni</a:t>
          </a:r>
          <a:endParaRPr lang="it-IT" sz="1600" dirty="0"/>
        </a:p>
      </dgm:t>
    </dgm:pt>
    <dgm:pt modelId="{999C4CE9-9FBF-4B2D-AFBD-AF1F84EA0582}" type="parTrans" cxnId="{F6C5996E-65AF-467E-829D-8F20566CA242}">
      <dgm:prSet/>
      <dgm:spPr/>
      <dgm:t>
        <a:bodyPr/>
        <a:lstStyle/>
        <a:p>
          <a:endParaRPr lang="it-IT"/>
        </a:p>
      </dgm:t>
    </dgm:pt>
    <dgm:pt modelId="{01DD47C0-7287-4717-A609-D21C91D26D5C}" type="sibTrans" cxnId="{F6C5996E-65AF-467E-829D-8F20566CA242}">
      <dgm:prSet/>
      <dgm:spPr/>
      <dgm:t>
        <a:bodyPr/>
        <a:lstStyle/>
        <a:p>
          <a:endParaRPr lang="it-IT"/>
        </a:p>
      </dgm:t>
    </dgm:pt>
    <dgm:pt modelId="{D83BCA16-9DFF-45B2-A5A6-6EC48DC922FB}" type="pres">
      <dgm:prSet presAssocID="{7EFE412B-E8F4-4660-89C0-25B1DB3EB4C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BE0F3FD-C959-42CF-8DD9-F3A7013CBF99}" type="pres">
      <dgm:prSet presAssocID="{5C67C593-8E4E-4844-9028-9A9CCD5C11C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62CEF5-835C-4578-8050-00CEA7C78B89}" type="pres">
      <dgm:prSet presAssocID="{5C67C593-8E4E-4844-9028-9A9CCD5C11C2}" presName="spNode" presStyleCnt="0"/>
      <dgm:spPr/>
    </dgm:pt>
    <dgm:pt modelId="{63B422FF-708A-4A06-B218-20602AE95C34}" type="pres">
      <dgm:prSet presAssocID="{077D7703-1A95-4205-B504-290CFA1CA76D}" presName="sibTrans" presStyleLbl="sibTrans1D1" presStyleIdx="0" presStyleCnt="5"/>
      <dgm:spPr/>
      <dgm:t>
        <a:bodyPr/>
        <a:lstStyle/>
        <a:p>
          <a:endParaRPr lang="it-IT"/>
        </a:p>
      </dgm:t>
    </dgm:pt>
    <dgm:pt modelId="{C7322A75-AA86-43FC-9B7E-F711F337348F}" type="pres">
      <dgm:prSet presAssocID="{04E9F1D7-DC15-404F-9BAB-68A46CEF2A9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FC30B30-B3F2-4513-82D9-7E4F92343E09}" type="pres">
      <dgm:prSet presAssocID="{04E9F1D7-DC15-404F-9BAB-68A46CEF2A97}" presName="spNode" presStyleCnt="0"/>
      <dgm:spPr/>
    </dgm:pt>
    <dgm:pt modelId="{11F9A763-3479-4FAB-9669-A034E078400D}" type="pres">
      <dgm:prSet presAssocID="{ECCDBEE0-244E-49C2-9E1E-68214EB809C9}" presName="sibTrans" presStyleLbl="sibTrans1D1" presStyleIdx="1" presStyleCnt="5"/>
      <dgm:spPr/>
      <dgm:t>
        <a:bodyPr/>
        <a:lstStyle/>
        <a:p>
          <a:endParaRPr lang="it-IT"/>
        </a:p>
      </dgm:t>
    </dgm:pt>
    <dgm:pt modelId="{47E0E975-A8D7-478A-83E3-17BF1D50E9AD}" type="pres">
      <dgm:prSet presAssocID="{FD270BF3-8BC5-4D52-BFD1-83EB08B3C8F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BD96B5E-4863-49E1-A0F4-C46A5CFCD462}" type="pres">
      <dgm:prSet presAssocID="{FD270BF3-8BC5-4D52-BFD1-83EB08B3C8FB}" presName="spNode" presStyleCnt="0"/>
      <dgm:spPr/>
    </dgm:pt>
    <dgm:pt modelId="{B399B2DC-6E5E-41A0-B5E2-E791F3148B80}" type="pres">
      <dgm:prSet presAssocID="{2C4D26BB-32EE-44CE-BDA1-A2A6A5AEB5B5}" presName="sibTrans" presStyleLbl="sibTrans1D1" presStyleIdx="2" presStyleCnt="5"/>
      <dgm:spPr/>
      <dgm:t>
        <a:bodyPr/>
        <a:lstStyle/>
        <a:p>
          <a:endParaRPr lang="it-IT"/>
        </a:p>
      </dgm:t>
    </dgm:pt>
    <dgm:pt modelId="{AAE681C5-E7C7-4482-A1A6-85BCF9533F94}" type="pres">
      <dgm:prSet presAssocID="{7F6D1D4C-AE6F-4A88-ADBC-D12494DC8C3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BB671E6-3DB2-480B-BB91-6F4C42749C40}" type="pres">
      <dgm:prSet presAssocID="{7F6D1D4C-AE6F-4A88-ADBC-D12494DC8C3A}" presName="spNode" presStyleCnt="0"/>
      <dgm:spPr/>
    </dgm:pt>
    <dgm:pt modelId="{4F4E546F-2DAD-4A0A-AEE1-B18AB7E2F8F3}" type="pres">
      <dgm:prSet presAssocID="{93EE3A52-2A46-4C3E-B6CC-65C9142C1D74}" presName="sibTrans" presStyleLbl="sibTrans1D1" presStyleIdx="3" presStyleCnt="5"/>
      <dgm:spPr/>
      <dgm:t>
        <a:bodyPr/>
        <a:lstStyle/>
        <a:p>
          <a:endParaRPr lang="it-IT"/>
        </a:p>
      </dgm:t>
    </dgm:pt>
    <dgm:pt modelId="{5F6E537E-0FDC-45EC-B965-E0FD839E7497}" type="pres">
      <dgm:prSet presAssocID="{D2CE335E-CDE9-40C0-86EF-B608F665CB0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E0C24F9-D3AB-4BBA-ADDC-5F49D8F04C0A}" type="pres">
      <dgm:prSet presAssocID="{D2CE335E-CDE9-40C0-86EF-B608F665CB09}" presName="spNode" presStyleCnt="0"/>
      <dgm:spPr/>
    </dgm:pt>
    <dgm:pt modelId="{29A8D173-91AC-44C7-8D17-4CF6E61432FB}" type="pres">
      <dgm:prSet presAssocID="{01DD47C0-7287-4717-A609-D21C91D26D5C}" presName="sibTrans" presStyleLbl="sibTrans1D1" presStyleIdx="4" presStyleCnt="5"/>
      <dgm:spPr/>
      <dgm:t>
        <a:bodyPr/>
        <a:lstStyle/>
        <a:p>
          <a:endParaRPr lang="it-IT"/>
        </a:p>
      </dgm:t>
    </dgm:pt>
  </dgm:ptLst>
  <dgm:cxnLst>
    <dgm:cxn modelId="{F6C5996E-65AF-467E-829D-8F20566CA242}" srcId="{7EFE412B-E8F4-4660-89C0-25B1DB3EB4C3}" destId="{D2CE335E-CDE9-40C0-86EF-B608F665CB09}" srcOrd="4" destOrd="0" parTransId="{999C4CE9-9FBF-4B2D-AFBD-AF1F84EA0582}" sibTransId="{01DD47C0-7287-4717-A609-D21C91D26D5C}"/>
    <dgm:cxn modelId="{3C3637FF-1B0E-4032-8FCC-3B8873007BE9}" type="presOf" srcId="{5C67C593-8E4E-4844-9028-9A9CCD5C11C2}" destId="{3BE0F3FD-C959-42CF-8DD9-F3A7013CBF99}" srcOrd="0" destOrd="0" presId="urn:microsoft.com/office/officeart/2005/8/layout/cycle6"/>
    <dgm:cxn modelId="{4C4D377E-8241-4DCE-AF11-E3164D27FC55}" type="presOf" srcId="{2C4D26BB-32EE-44CE-BDA1-A2A6A5AEB5B5}" destId="{B399B2DC-6E5E-41A0-B5E2-E791F3148B80}" srcOrd="0" destOrd="0" presId="urn:microsoft.com/office/officeart/2005/8/layout/cycle6"/>
    <dgm:cxn modelId="{43F06331-C70B-44D0-8223-6C144113EFD5}" type="presOf" srcId="{04E9F1D7-DC15-404F-9BAB-68A46CEF2A97}" destId="{C7322A75-AA86-43FC-9B7E-F711F337348F}" srcOrd="0" destOrd="0" presId="urn:microsoft.com/office/officeart/2005/8/layout/cycle6"/>
    <dgm:cxn modelId="{F0844329-8F21-463A-8325-1516971E9B9B}" srcId="{7EFE412B-E8F4-4660-89C0-25B1DB3EB4C3}" destId="{5C67C593-8E4E-4844-9028-9A9CCD5C11C2}" srcOrd="0" destOrd="0" parTransId="{D1C77840-AE7C-4E08-8A7A-120EC673EEEB}" sibTransId="{077D7703-1A95-4205-B504-290CFA1CA76D}"/>
    <dgm:cxn modelId="{34363F86-1901-49C2-9CB6-D97A3F6F30E2}" srcId="{7EFE412B-E8F4-4660-89C0-25B1DB3EB4C3}" destId="{04E9F1D7-DC15-404F-9BAB-68A46CEF2A97}" srcOrd="1" destOrd="0" parTransId="{592E5E4E-8238-4397-BFD3-D5B393B0FD81}" sibTransId="{ECCDBEE0-244E-49C2-9E1E-68214EB809C9}"/>
    <dgm:cxn modelId="{EED2859A-7565-4B35-8D94-950E31F8FCBF}" srcId="{7EFE412B-E8F4-4660-89C0-25B1DB3EB4C3}" destId="{FD270BF3-8BC5-4D52-BFD1-83EB08B3C8FB}" srcOrd="2" destOrd="0" parTransId="{CF0F170D-9D9A-4F48-BA0C-AAFE00A622A7}" sibTransId="{2C4D26BB-32EE-44CE-BDA1-A2A6A5AEB5B5}"/>
    <dgm:cxn modelId="{B181B1FC-8134-4BC8-98ED-109DEE32DA42}" type="presOf" srcId="{93EE3A52-2A46-4C3E-B6CC-65C9142C1D74}" destId="{4F4E546F-2DAD-4A0A-AEE1-B18AB7E2F8F3}" srcOrd="0" destOrd="0" presId="urn:microsoft.com/office/officeart/2005/8/layout/cycle6"/>
    <dgm:cxn modelId="{E46EBB9C-4270-4A97-B6D6-05BC656C4BD3}" type="presOf" srcId="{7EFE412B-E8F4-4660-89C0-25B1DB3EB4C3}" destId="{D83BCA16-9DFF-45B2-A5A6-6EC48DC922FB}" srcOrd="0" destOrd="0" presId="urn:microsoft.com/office/officeart/2005/8/layout/cycle6"/>
    <dgm:cxn modelId="{E8B182ED-3DE0-433F-A87A-E3A51DF80C16}" type="presOf" srcId="{077D7703-1A95-4205-B504-290CFA1CA76D}" destId="{63B422FF-708A-4A06-B218-20602AE95C34}" srcOrd="0" destOrd="0" presId="urn:microsoft.com/office/officeart/2005/8/layout/cycle6"/>
    <dgm:cxn modelId="{A4AE3039-B7E3-4868-92AD-2F647E2D5D1E}" type="presOf" srcId="{01DD47C0-7287-4717-A609-D21C91D26D5C}" destId="{29A8D173-91AC-44C7-8D17-4CF6E61432FB}" srcOrd="0" destOrd="0" presId="urn:microsoft.com/office/officeart/2005/8/layout/cycle6"/>
    <dgm:cxn modelId="{9421B74B-4C00-4EDB-827F-B060A2935211}" type="presOf" srcId="{FD270BF3-8BC5-4D52-BFD1-83EB08B3C8FB}" destId="{47E0E975-A8D7-478A-83E3-17BF1D50E9AD}" srcOrd="0" destOrd="0" presId="urn:microsoft.com/office/officeart/2005/8/layout/cycle6"/>
    <dgm:cxn modelId="{4DCFD173-3F6E-4C0E-8058-54365BD1DCF8}" type="presOf" srcId="{ECCDBEE0-244E-49C2-9E1E-68214EB809C9}" destId="{11F9A763-3479-4FAB-9669-A034E078400D}" srcOrd="0" destOrd="0" presId="urn:microsoft.com/office/officeart/2005/8/layout/cycle6"/>
    <dgm:cxn modelId="{C044C391-1B39-4392-9673-8D02947F4DDA}" type="presOf" srcId="{D2CE335E-CDE9-40C0-86EF-B608F665CB09}" destId="{5F6E537E-0FDC-45EC-B965-E0FD839E7497}" srcOrd="0" destOrd="0" presId="urn:microsoft.com/office/officeart/2005/8/layout/cycle6"/>
    <dgm:cxn modelId="{8595F8E7-4E63-445D-A4F4-F28EE06A231B}" type="presOf" srcId="{7F6D1D4C-AE6F-4A88-ADBC-D12494DC8C3A}" destId="{AAE681C5-E7C7-4482-A1A6-85BCF9533F94}" srcOrd="0" destOrd="0" presId="urn:microsoft.com/office/officeart/2005/8/layout/cycle6"/>
    <dgm:cxn modelId="{15090537-D98A-4D0E-938D-2DA36ECE521D}" srcId="{7EFE412B-E8F4-4660-89C0-25B1DB3EB4C3}" destId="{7F6D1D4C-AE6F-4A88-ADBC-D12494DC8C3A}" srcOrd="3" destOrd="0" parTransId="{AF341A1A-86E3-439E-A3F2-C6E8E13758D9}" sibTransId="{93EE3A52-2A46-4C3E-B6CC-65C9142C1D74}"/>
    <dgm:cxn modelId="{56538048-D2AE-4E37-8437-849D08503886}" type="presParOf" srcId="{D83BCA16-9DFF-45B2-A5A6-6EC48DC922FB}" destId="{3BE0F3FD-C959-42CF-8DD9-F3A7013CBF99}" srcOrd="0" destOrd="0" presId="urn:microsoft.com/office/officeart/2005/8/layout/cycle6"/>
    <dgm:cxn modelId="{33EDFA79-7601-48EA-980C-EBB358A94725}" type="presParOf" srcId="{D83BCA16-9DFF-45B2-A5A6-6EC48DC922FB}" destId="{2C62CEF5-835C-4578-8050-00CEA7C78B89}" srcOrd="1" destOrd="0" presId="urn:microsoft.com/office/officeart/2005/8/layout/cycle6"/>
    <dgm:cxn modelId="{79EDF761-4B8B-47E5-869A-55225F7C0ADA}" type="presParOf" srcId="{D83BCA16-9DFF-45B2-A5A6-6EC48DC922FB}" destId="{63B422FF-708A-4A06-B218-20602AE95C34}" srcOrd="2" destOrd="0" presId="urn:microsoft.com/office/officeart/2005/8/layout/cycle6"/>
    <dgm:cxn modelId="{C4F5D1F3-C34D-4C74-8CB9-8F835C5CFEC6}" type="presParOf" srcId="{D83BCA16-9DFF-45B2-A5A6-6EC48DC922FB}" destId="{C7322A75-AA86-43FC-9B7E-F711F337348F}" srcOrd="3" destOrd="0" presId="urn:microsoft.com/office/officeart/2005/8/layout/cycle6"/>
    <dgm:cxn modelId="{961365D9-7F71-4FAF-8BA0-F87E85E2D107}" type="presParOf" srcId="{D83BCA16-9DFF-45B2-A5A6-6EC48DC922FB}" destId="{CFC30B30-B3F2-4513-82D9-7E4F92343E09}" srcOrd="4" destOrd="0" presId="urn:microsoft.com/office/officeart/2005/8/layout/cycle6"/>
    <dgm:cxn modelId="{F513B3C5-C5E7-43BF-9DB9-92C2A585986E}" type="presParOf" srcId="{D83BCA16-9DFF-45B2-A5A6-6EC48DC922FB}" destId="{11F9A763-3479-4FAB-9669-A034E078400D}" srcOrd="5" destOrd="0" presId="urn:microsoft.com/office/officeart/2005/8/layout/cycle6"/>
    <dgm:cxn modelId="{97FB990E-9B86-4B87-B054-B883FC337B40}" type="presParOf" srcId="{D83BCA16-9DFF-45B2-A5A6-6EC48DC922FB}" destId="{47E0E975-A8D7-478A-83E3-17BF1D50E9AD}" srcOrd="6" destOrd="0" presId="urn:microsoft.com/office/officeart/2005/8/layout/cycle6"/>
    <dgm:cxn modelId="{8F2E0248-6815-4E8A-BEDC-193523F15024}" type="presParOf" srcId="{D83BCA16-9DFF-45B2-A5A6-6EC48DC922FB}" destId="{4BD96B5E-4863-49E1-A0F4-C46A5CFCD462}" srcOrd="7" destOrd="0" presId="urn:microsoft.com/office/officeart/2005/8/layout/cycle6"/>
    <dgm:cxn modelId="{194E22A1-7D80-4F44-A8F1-2BA965749640}" type="presParOf" srcId="{D83BCA16-9DFF-45B2-A5A6-6EC48DC922FB}" destId="{B399B2DC-6E5E-41A0-B5E2-E791F3148B80}" srcOrd="8" destOrd="0" presId="urn:microsoft.com/office/officeart/2005/8/layout/cycle6"/>
    <dgm:cxn modelId="{F6CB6D53-8249-442E-BC3A-F23FEF9D2ACC}" type="presParOf" srcId="{D83BCA16-9DFF-45B2-A5A6-6EC48DC922FB}" destId="{AAE681C5-E7C7-4482-A1A6-85BCF9533F94}" srcOrd="9" destOrd="0" presId="urn:microsoft.com/office/officeart/2005/8/layout/cycle6"/>
    <dgm:cxn modelId="{192712B3-B0A4-475D-ABFD-4281DA30D62A}" type="presParOf" srcId="{D83BCA16-9DFF-45B2-A5A6-6EC48DC922FB}" destId="{EBB671E6-3DB2-480B-BB91-6F4C42749C40}" srcOrd="10" destOrd="0" presId="urn:microsoft.com/office/officeart/2005/8/layout/cycle6"/>
    <dgm:cxn modelId="{ADC8A424-5FA4-4FB8-BC53-2E999C152104}" type="presParOf" srcId="{D83BCA16-9DFF-45B2-A5A6-6EC48DC922FB}" destId="{4F4E546F-2DAD-4A0A-AEE1-B18AB7E2F8F3}" srcOrd="11" destOrd="0" presId="urn:microsoft.com/office/officeart/2005/8/layout/cycle6"/>
    <dgm:cxn modelId="{224AF9FA-AA6E-433D-B49F-8B7E85259159}" type="presParOf" srcId="{D83BCA16-9DFF-45B2-A5A6-6EC48DC922FB}" destId="{5F6E537E-0FDC-45EC-B965-E0FD839E7497}" srcOrd="12" destOrd="0" presId="urn:microsoft.com/office/officeart/2005/8/layout/cycle6"/>
    <dgm:cxn modelId="{E5E776AA-75F6-4071-A39B-6674367C23F5}" type="presParOf" srcId="{D83BCA16-9DFF-45B2-A5A6-6EC48DC922FB}" destId="{2E0C24F9-D3AB-4BBA-ADDC-5F49D8F04C0A}" srcOrd="13" destOrd="0" presId="urn:microsoft.com/office/officeart/2005/8/layout/cycle6"/>
    <dgm:cxn modelId="{43F4C188-83C8-4274-B250-2284B4889292}" type="presParOf" srcId="{D83BCA16-9DFF-45B2-A5A6-6EC48DC922FB}" destId="{29A8D173-91AC-44C7-8D17-4CF6E61432FB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E0F3FD-C959-42CF-8DD9-F3A7013CBF99}">
      <dsp:nvSpPr>
        <dsp:cNvPr id="0" name=""/>
        <dsp:cNvSpPr/>
      </dsp:nvSpPr>
      <dsp:spPr>
        <a:xfrm>
          <a:off x="3371403" y="736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Complessità</a:t>
          </a:r>
          <a:endParaRPr lang="it-IT" sz="1600" kern="1200" dirty="0"/>
        </a:p>
      </dsp:txBody>
      <dsp:txXfrm>
        <a:off x="3418579" y="47912"/>
        <a:ext cx="1392440" cy="872063"/>
      </dsp:txXfrm>
    </dsp:sp>
    <dsp:sp modelId="{63B422FF-708A-4A06-B218-20602AE95C34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685052" y="153092"/>
              </a:moveTo>
              <a:arcTo wR="1931434" hR="1931434" stAng="17577964" swAng="196228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322A75-AA86-43FC-9B7E-F711F337348F}">
      <dsp:nvSpPr>
        <dsp:cNvPr id="0" name=""/>
        <dsp:cNvSpPr/>
      </dsp:nvSpPr>
      <dsp:spPr>
        <a:xfrm>
          <a:off x="5208306" y="1335324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Crisi dei vecchi modelli interpretativi</a:t>
          </a:r>
          <a:endParaRPr lang="it-IT" sz="1600" kern="1200" dirty="0"/>
        </a:p>
      </dsp:txBody>
      <dsp:txXfrm>
        <a:off x="5255482" y="1382500"/>
        <a:ext cx="1392440" cy="872063"/>
      </dsp:txXfrm>
    </dsp:sp>
    <dsp:sp modelId="{11F9A763-3479-4FAB-9669-A034E078400D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860210" y="1830145"/>
              </a:moveTo>
              <a:arcTo wR="1931434" hR="1931434" stAng="21419634" swAng="21968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E0E975-A8D7-478A-83E3-17BF1D50E9AD}">
      <dsp:nvSpPr>
        <dsp:cNvPr id="0" name=""/>
        <dsp:cNvSpPr/>
      </dsp:nvSpPr>
      <dsp:spPr>
        <a:xfrm>
          <a:off x="4506671" y="3494733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Estraneità/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molteplicità culturale</a:t>
          </a:r>
          <a:endParaRPr lang="it-IT" sz="1600" kern="1200" dirty="0"/>
        </a:p>
      </dsp:txBody>
      <dsp:txXfrm>
        <a:off x="4553847" y="3541909"/>
        <a:ext cx="1392440" cy="872063"/>
      </dsp:txXfrm>
    </dsp:sp>
    <dsp:sp modelId="{B399B2DC-6E5E-41A0-B5E2-E791F3148B80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315628" y="3824271"/>
              </a:moveTo>
              <a:arcTo wR="1931434" hR="1931434" stAng="4711583" swAng="137683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E681C5-E7C7-4482-A1A6-85BCF9533F94}">
      <dsp:nvSpPr>
        <dsp:cNvPr id="0" name=""/>
        <dsp:cNvSpPr/>
      </dsp:nvSpPr>
      <dsp:spPr>
        <a:xfrm>
          <a:off x="2236135" y="3494733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Partecipazione alla vita civile</a:t>
          </a:r>
          <a:endParaRPr lang="it-IT" sz="1600" kern="1200" dirty="0"/>
        </a:p>
      </dsp:txBody>
      <dsp:txXfrm>
        <a:off x="2283311" y="3541909"/>
        <a:ext cx="1392440" cy="872063"/>
      </dsp:txXfrm>
    </dsp:sp>
    <dsp:sp modelId="{4F4E546F-2DAD-4A0A-AEE1-B18AB7E2F8F3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22859" y="3000510"/>
              </a:moveTo>
              <a:arcTo wR="1931434" hR="1931434" stAng="8783493" swAng="21968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6E537E-0FDC-45EC-B965-E0FD839E7497}">
      <dsp:nvSpPr>
        <dsp:cNvPr id="0" name=""/>
        <dsp:cNvSpPr/>
      </dsp:nvSpPr>
      <dsp:spPr>
        <a:xfrm>
          <a:off x="1534500" y="1335324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Ponte verso lavoro e professioni</a:t>
          </a:r>
          <a:endParaRPr lang="it-IT" sz="1600" kern="1200" dirty="0"/>
        </a:p>
      </dsp:txBody>
      <dsp:txXfrm>
        <a:off x="1581676" y="1382500"/>
        <a:ext cx="1392440" cy="872063"/>
      </dsp:txXfrm>
    </dsp:sp>
    <dsp:sp modelId="{29A8D173-91AC-44C7-8D17-4CF6E61432FB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36435" y="842205"/>
              </a:moveTo>
              <a:arcTo wR="1931434" hR="1931434" stAng="12859756" swAng="196228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E49FB6-B481-429D-B6B1-518B675FD518}" type="datetimeFigureOut">
              <a:rPr lang="it-IT" smtClean="0"/>
              <a:t>13/03/2018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50073-171E-4C0F-BCC0-AC5D6493ED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391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A88C-9ECD-4801-8006-5C2C8B549890}" type="datetime1">
              <a:rPr lang="it-IT" smtClean="0"/>
              <a:t>13/03/2018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C2D7-2EC8-40A1-AF15-E880A96B4939}" type="datetime1">
              <a:rPr lang="it-IT" smtClean="0"/>
              <a:t>13/03/2018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B9A8-5651-430D-BB2F-57B5258E2DA6}" type="datetime1">
              <a:rPr lang="it-IT" smtClean="0"/>
              <a:t>13/03/2018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17D3-9250-4431-8EA0-9A4EF63E8BC1}" type="datetime1">
              <a:rPr lang="it-IT" smtClean="0"/>
              <a:t>13/03/2018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26B7-15CB-40DA-BC77-B53F3CA63E1A}" type="datetime1">
              <a:rPr lang="it-IT" smtClean="0"/>
              <a:t>13/03/2018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6221-7F1F-4B31-9FB4-315D57077BC6}" type="datetime1">
              <a:rPr lang="it-IT" smtClean="0"/>
              <a:t>13/03/2018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D840-04B9-46DB-AADE-D3522C85738C}" type="datetime1">
              <a:rPr lang="it-IT" smtClean="0"/>
              <a:t>13/03/2018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6571-D56A-4DA8-BBAA-3A3E1FCE7D03}" type="datetime1">
              <a:rPr lang="it-IT" smtClean="0"/>
              <a:t>13/03/2018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DC5DE-C736-45BE-8C6F-33F6C10540B5}" type="datetime1">
              <a:rPr lang="it-IT" smtClean="0"/>
              <a:t>13/03/2018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546D-C5F4-4093-9B24-81E797E282B7}" type="datetime1">
              <a:rPr lang="it-IT" smtClean="0"/>
              <a:t>13/03/2018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674C-84F3-4A76-90A4-A4363C0E6207}" type="datetime1">
              <a:rPr lang="it-IT" smtClean="0"/>
              <a:t>13/03/2018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A59E7-A984-486E-90D8-24D7390C1956}" type="datetime1">
              <a:rPr lang="it-IT" smtClean="0"/>
              <a:t>13/03/2018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i="1" dirty="0" smtClean="0">
                <a:solidFill>
                  <a:srgbClr val="FF0000"/>
                </a:solidFill>
              </a:rPr>
              <a:t>LA SCUOLA DEL NUOVO MILLENNIO</a:t>
            </a:r>
            <a:endParaRPr lang="it-IT" b="1" i="1" dirty="0">
              <a:solidFill>
                <a:srgbClr val="FF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</a:t>
            </a:fld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 b="1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it-IT" b="1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b="1" i="1" dirty="0" smtClean="0">
                <a:solidFill>
                  <a:srgbClr val="FF0000"/>
                </a:solidFill>
              </a:rPr>
              <a:t>UNA </a:t>
            </a:r>
            <a:r>
              <a:rPr lang="it-IT" b="1" i="1" dirty="0">
                <a:solidFill>
                  <a:srgbClr val="FF0000"/>
                </a:solidFill>
              </a:rPr>
              <a:t>BUSSOLA PER LA SCUOLA. VOLPICELLA A.M., CRESCENZA G., EDIZIONI CONOSCENZA, ROMA, 2017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865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LE COMPETENZE DEI DOCENTI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dirty="0" smtClean="0">
                <a:solidFill>
                  <a:srgbClr val="FF0000"/>
                </a:solidFill>
              </a:rPr>
              <a:t>1. IMPARARE AD IMPARARE</a:t>
            </a:r>
          </a:p>
          <a:p>
            <a:pPr marL="0" indent="0" algn="just">
              <a:buNone/>
            </a:pPr>
            <a:r>
              <a:rPr lang="it-IT" dirty="0" smtClean="0"/>
              <a:t>Ne </a:t>
            </a:r>
            <a:r>
              <a:rPr lang="it-IT" dirty="0"/>
              <a:t>deriva una </a:t>
            </a:r>
            <a:r>
              <a:rPr lang="it-IT" i="1" dirty="0"/>
              <a:t>formazione rizomatica </a:t>
            </a:r>
            <a:r>
              <a:rPr lang="it-IT" dirty="0"/>
              <a:t>per cui qualsiasi </a:t>
            </a:r>
            <a:r>
              <a:rPr lang="it-IT" dirty="0" smtClean="0"/>
              <a:t>soggetto in </a:t>
            </a:r>
            <a:r>
              <a:rPr lang="it-IT" dirty="0"/>
              <a:t>formazione è connesso a ognuno degli altri </a:t>
            </a:r>
            <a:r>
              <a:rPr lang="it-IT" dirty="0" smtClean="0"/>
              <a:t>attraverso un’espansione </a:t>
            </a:r>
            <a:r>
              <a:rPr lang="it-IT" dirty="0"/>
              <a:t>multidirezionale. Il docente del nuovo </a:t>
            </a:r>
            <a:r>
              <a:rPr lang="it-IT" dirty="0" smtClean="0"/>
              <a:t>millennio dovrebbe </a:t>
            </a:r>
            <a:r>
              <a:rPr lang="it-IT" dirty="0"/>
              <a:t>tenere a mente di essere parte, con il suo lavoro, di </a:t>
            </a:r>
            <a:r>
              <a:rPr lang="it-IT" dirty="0" smtClean="0"/>
              <a:t>una “struttura </a:t>
            </a:r>
            <a:r>
              <a:rPr lang="it-IT" dirty="0"/>
              <a:t>che connette”, espressione </a:t>
            </a:r>
            <a:r>
              <a:rPr lang="it-IT" dirty="0" err="1"/>
              <a:t>batesoniana</a:t>
            </a:r>
            <a:r>
              <a:rPr lang="it-IT" dirty="0"/>
              <a:t> (2011) che </a:t>
            </a:r>
            <a:r>
              <a:rPr lang="it-IT" dirty="0" smtClean="0"/>
              <a:t>sta a </a:t>
            </a:r>
            <a:r>
              <a:rPr lang="it-IT" dirty="0"/>
              <a:t>indicare il forte carattere relazionale tra i soggetti in formazione.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887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COMPETENZE DEI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>
                <a:solidFill>
                  <a:srgbClr val="FF0000"/>
                </a:solidFill>
              </a:rPr>
              <a:t>1. IMPARARE AD IMPARARE</a:t>
            </a:r>
          </a:p>
          <a:p>
            <a:pPr marL="0" indent="0" algn="just">
              <a:buNone/>
            </a:pPr>
            <a:r>
              <a:rPr lang="it-IT" i="1" dirty="0" err="1" smtClean="0"/>
              <a:t>Bateson</a:t>
            </a:r>
            <a:r>
              <a:rPr lang="it-IT" dirty="0" smtClean="0"/>
              <a:t> </a:t>
            </a:r>
            <a:r>
              <a:rPr lang="it-IT" dirty="0"/>
              <a:t>non si chiede come sono in realtà </a:t>
            </a:r>
            <a:r>
              <a:rPr lang="it-IT" dirty="0" smtClean="0"/>
              <a:t>i processi</a:t>
            </a:r>
            <a:r>
              <a:rPr lang="it-IT" dirty="0"/>
              <a:t>, le pratiche e i contesti </a:t>
            </a:r>
            <a:r>
              <a:rPr lang="it-IT" dirty="0" smtClean="0"/>
              <a:t>di apprendimento</a:t>
            </a:r>
            <a:r>
              <a:rPr lang="it-IT" dirty="0"/>
              <a:t>, ma </a:t>
            </a:r>
            <a:r>
              <a:rPr lang="it-IT" dirty="0" smtClean="0"/>
              <a:t>attraverso quale </a:t>
            </a:r>
            <a:r>
              <a:rPr lang="it-IT" b="1" dirty="0"/>
              <a:t>idea di apprendimento</a:t>
            </a:r>
            <a:r>
              <a:rPr lang="it-IT" dirty="0"/>
              <a:t> siamo soliti interrogarci su </a:t>
            </a:r>
            <a:r>
              <a:rPr lang="it-IT" dirty="0" smtClean="0"/>
              <a:t>quei processi</a:t>
            </a:r>
            <a:r>
              <a:rPr lang="it-IT" dirty="0"/>
              <a:t>, pratiche e contesti che chiamiamo, appunto, </a:t>
            </a:r>
            <a:r>
              <a:rPr lang="it-IT" dirty="0" smtClean="0"/>
              <a:t>di “apprendimento</a:t>
            </a:r>
            <a:r>
              <a:rPr lang="it-IT" dirty="0"/>
              <a:t>”.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070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COMPETENZE DEI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2. PROGETTARE</a:t>
            </a:r>
          </a:p>
          <a:p>
            <a:pPr marL="0" indent="0" algn="just">
              <a:buNone/>
            </a:pPr>
            <a:r>
              <a:rPr lang="it-IT" dirty="0"/>
              <a:t>Un buon docente ha il compito di pianificare il proprio </a:t>
            </a:r>
            <a:r>
              <a:rPr lang="it-IT" dirty="0" smtClean="0"/>
              <a:t>intervento sempre </a:t>
            </a:r>
            <a:r>
              <a:rPr lang="it-IT" dirty="0"/>
              <a:t>sulla base del </a:t>
            </a:r>
            <a:r>
              <a:rPr lang="it-IT" b="1" dirty="0"/>
              <a:t>dato reale</a:t>
            </a:r>
            <a:r>
              <a:rPr lang="it-IT" dirty="0"/>
              <a:t>, a partire da ciò che esiste;</a:t>
            </a:r>
          </a:p>
          <a:p>
            <a:pPr marL="0" indent="0" algn="just">
              <a:buNone/>
            </a:pPr>
            <a:r>
              <a:rPr lang="it-IT" dirty="0"/>
              <a:t>progettare obiettivi realistici significa, dunque, saperli </a:t>
            </a:r>
            <a:r>
              <a:rPr lang="it-IT" dirty="0" smtClean="0"/>
              <a:t>rendere applicabili </a:t>
            </a:r>
            <a:r>
              <a:rPr lang="it-IT" dirty="0"/>
              <a:t>ai tempi, agli spazi, ai rapporti con l’esterno, alle </a:t>
            </a:r>
            <a:r>
              <a:rPr lang="it-IT" dirty="0" smtClean="0"/>
              <a:t>risorse professionali</a:t>
            </a:r>
            <a:r>
              <a:rPr lang="it-IT" dirty="0"/>
              <a:t>, ecc.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013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COMPETENZE DEI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2. PROGETTARE</a:t>
            </a:r>
          </a:p>
          <a:p>
            <a:pPr marL="0" indent="0" algn="just">
              <a:buNone/>
            </a:pPr>
            <a:r>
              <a:rPr lang="it-IT" dirty="0"/>
              <a:t>Progettare per il </a:t>
            </a:r>
            <a:r>
              <a:rPr lang="it-IT" dirty="0" smtClean="0"/>
              <a:t>nuovo docente </a:t>
            </a:r>
            <a:r>
              <a:rPr lang="it-IT" dirty="0"/>
              <a:t>significa </a:t>
            </a:r>
            <a:r>
              <a:rPr lang="it-IT" b="1" dirty="0"/>
              <a:t>saper costruire reti culturali</a:t>
            </a:r>
            <a:r>
              <a:rPr lang="it-IT" dirty="0"/>
              <a:t> </a:t>
            </a:r>
            <a:r>
              <a:rPr lang="it-IT" dirty="0" smtClean="0"/>
              <a:t>(</a:t>
            </a:r>
            <a:r>
              <a:rPr lang="it-IT" dirty="0" err="1" smtClean="0"/>
              <a:t>rif.</a:t>
            </a:r>
            <a:r>
              <a:rPr lang="it-IT" dirty="0" smtClean="0"/>
              <a:t> Assi Culturali) che integrino:</a:t>
            </a:r>
          </a:p>
          <a:p>
            <a:pPr algn="just">
              <a:buFontTx/>
              <a:buChar char="-"/>
            </a:pPr>
            <a:r>
              <a:rPr lang="it-IT" dirty="0" smtClean="0"/>
              <a:t>i </a:t>
            </a:r>
            <a:r>
              <a:rPr lang="it-IT" i="1" dirty="0"/>
              <a:t>diversi linguaggi </a:t>
            </a:r>
            <a:r>
              <a:rPr lang="it-IT" dirty="0"/>
              <a:t>per interpretare la </a:t>
            </a:r>
            <a:r>
              <a:rPr lang="it-IT" dirty="0" smtClean="0"/>
              <a:t>realtà; </a:t>
            </a:r>
          </a:p>
          <a:p>
            <a:pPr algn="just">
              <a:buFontTx/>
              <a:buChar char="-"/>
            </a:pPr>
            <a:r>
              <a:rPr lang="it-IT" dirty="0" smtClean="0"/>
              <a:t>le </a:t>
            </a:r>
            <a:r>
              <a:rPr lang="it-IT" i="1" dirty="0" smtClean="0"/>
              <a:t>procedure logico-matematiche </a:t>
            </a:r>
            <a:r>
              <a:rPr lang="it-IT" dirty="0"/>
              <a:t>per affrontare </a:t>
            </a:r>
            <a:r>
              <a:rPr lang="it-IT" dirty="0" smtClean="0"/>
              <a:t>problematiche; </a:t>
            </a:r>
          </a:p>
          <a:p>
            <a:pPr algn="just">
              <a:buFontTx/>
              <a:buChar char="-"/>
            </a:pPr>
            <a:r>
              <a:rPr lang="it-IT" dirty="0" smtClean="0"/>
              <a:t>la </a:t>
            </a:r>
            <a:r>
              <a:rPr lang="it-IT" i="1" dirty="0" smtClean="0"/>
              <a:t>corrispondenza della </a:t>
            </a:r>
            <a:r>
              <a:rPr lang="it-IT" i="1" dirty="0"/>
              <a:t>tecnologia a problemi concreti </a:t>
            </a:r>
            <a:r>
              <a:rPr lang="it-IT" dirty="0"/>
              <a:t>con </a:t>
            </a:r>
            <a:r>
              <a:rPr lang="it-IT" dirty="0" smtClean="0"/>
              <a:t>soluzioni appropriate;</a:t>
            </a:r>
          </a:p>
          <a:p>
            <a:pPr algn="just">
              <a:buFontTx/>
              <a:buChar char="-"/>
            </a:pPr>
            <a:r>
              <a:rPr lang="it-IT" dirty="0" smtClean="0"/>
              <a:t>la </a:t>
            </a:r>
            <a:r>
              <a:rPr lang="it-IT" i="1" dirty="0"/>
              <a:t>partecipazione responsabile</a:t>
            </a:r>
            <a:r>
              <a:rPr lang="it-IT" dirty="0"/>
              <a:t> – come </a:t>
            </a:r>
            <a:r>
              <a:rPr lang="it-IT" dirty="0" smtClean="0"/>
              <a:t>persona </a:t>
            </a:r>
            <a:r>
              <a:rPr lang="it-IT" dirty="0"/>
              <a:t>e cittadino – alla vita sociale che permette </a:t>
            </a:r>
            <a:r>
              <a:rPr lang="it-IT" dirty="0" smtClean="0"/>
              <a:t>la difesa </a:t>
            </a:r>
            <a:r>
              <a:rPr lang="it-IT" dirty="0"/>
              <a:t>dell’identità storico-personale </a:t>
            </a:r>
            <a:r>
              <a:rPr lang="it-IT" dirty="0" smtClean="0"/>
              <a:t>e la </a:t>
            </a:r>
            <a:r>
              <a:rPr lang="it-IT" dirty="0"/>
              <a:t>comprensione dei valori dell’inclusione </a:t>
            </a:r>
            <a:r>
              <a:rPr lang="it-IT" dirty="0" smtClean="0"/>
              <a:t>e dell’integrazione</a:t>
            </a:r>
            <a:r>
              <a:rPr lang="it-IT" dirty="0"/>
              <a:t>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0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COMPETENZE DEI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3. COMUNICARE</a:t>
            </a:r>
          </a:p>
          <a:p>
            <a:pPr marL="0" indent="0" algn="just">
              <a:buNone/>
            </a:pPr>
            <a:r>
              <a:rPr lang="it-IT" dirty="0"/>
              <a:t>Il docente è chiamato non solo a </a:t>
            </a:r>
            <a:r>
              <a:rPr lang="it-IT" dirty="0" smtClean="0"/>
              <a:t>saper comprendere </a:t>
            </a:r>
            <a:r>
              <a:rPr lang="it-IT" dirty="0"/>
              <a:t>i messaggi di natura diversa che provengono </a:t>
            </a:r>
            <a:r>
              <a:rPr lang="it-IT" dirty="0" smtClean="0"/>
              <a:t>dai suoi </a:t>
            </a:r>
            <a:r>
              <a:rPr lang="it-IT" dirty="0"/>
              <a:t>allievi e dall’ambiente circostante ma, altresì, a </a:t>
            </a:r>
            <a:r>
              <a:rPr lang="it-IT" dirty="0" smtClean="0"/>
              <a:t>comunicare in </a:t>
            </a:r>
            <a:r>
              <a:rPr lang="it-IT" dirty="0"/>
              <a:t>forma orale e scritta nelle diverse </a:t>
            </a:r>
            <a:r>
              <a:rPr lang="it-IT" dirty="0" smtClean="0"/>
              <a:t>situazioni comunicative per sorvegliare </a:t>
            </a:r>
            <a:r>
              <a:rPr lang="it-IT" dirty="0"/>
              <a:t>e adattare la propria </a:t>
            </a:r>
            <a:r>
              <a:rPr lang="it-IT" i="1" dirty="0"/>
              <a:t>comunicazione in base al contesto</a:t>
            </a:r>
            <a:r>
              <a:rPr lang="it-IT" dirty="0"/>
              <a:t>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223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COMPETENZE DEI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3. COMUNICARE</a:t>
            </a:r>
          </a:p>
          <a:p>
            <a:pPr marL="0" indent="0" algn="just">
              <a:buNone/>
            </a:pPr>
            <a:r>
              <a:rPr lang="it-IT" i="1" dirty="0"/>
              <a:t>Il linguaggio “fa competenza” ma fa anche “</a:t>
            </a:r>
            <a:r>
              <a:rPr lang="it-IT" i="1" dirty="0" smtClean="0"/>
              <a:t>cittadinanza” nella </a:t>
            </a:r>
            <a:r>
              <a:rPr lang="it-IT" i="1" dirty="0"/>
              <a:t>misura in cui si promuovono competenze linguistiche </a:t>
            </a:r>
            <a:r>
              <a:rPr lang="it-IT" i="1" dirty="0" smtClean="0"/>
              <a:t>plurali e </a:t>
            </a:r>
            <a:r>
              <a:rPr lang="it-IT" i="1" dirty="0"/>
              <a:t>una </a:t>
            </a:r>
            <a:r>
              <a:rPr lang="it-IT" i="1" dirty="0" smtClean="0"/>
              <a:t>coscienza critica </a:t>
            </a:r>
            <a:r>
              <a:rPr lang="it-IT" i="1" dirty="0"/>
              <a:t>del loro uso così da accedere, </a:t>
            </a:r>
            <a:r>
              <a:rPr lang="it-IT" i="1" dirty="0" smtClean="0"/>
              <a:t>anche linguisticamente</a:t>
            </a:r>
            <a:r>
              <a:rPr lang="it-IT" i="1" dirty="0"/>
              <a:t>, a una frontiera di </a:t>
            </a:r>
            <a:r>
              <a:rPr lang="it-IT" i="1" dirty="0" smtClean="0"/>
              <a:t>meta conoscenza. </a:t>
            </a:r>
          </a:p>
          <a:p>
            <a:pPr marL="0" indent="0" algn="just">
              <a:buNone/>
            </a:pPr>
            <a:r>
              <a:rPr lang="it-IT" dirty="0" smtClean="0"/>
              <a:t>(Cambi, 2010</a:t>
            </a:r>
            <a:r>
              <a:rPr lang="it-IT" dirty="0"/>
              <a:t>).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724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COMPETENZE DEI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3. COMUNICARE</a:t>
            </a:r>
          </a:p>
          <a:p>
            <a:pPr marL="0" indent="0" algn="just">
              <a:buNone/>
            </a:pPr>
            <a:r>
              <a:rPr lang="it-IT" dirty="0"/>
              <a:t>La </a:t>
            </a:r>
            <a:r>
              <a:rPr lang="it-IT" dirty="0" smtClean="0"/>
              <a:t>formazione, </a:t>
            </a:r>
            <a:r>
              <a:rPr lang="it-IT" dirty="0"/>
              <a:t>nel tempo della </a:t>
            </a:r>
            <a:r>
              <a:rPr lang="it-IT" dirty="0" smtClean="0"/>
              <a:t>complessità</a:t>
            </a:r>
            <a:r>
              <a:rPr lang="it-IT" dirty="0"/>
              <a:t>,</a:t>
            </a:r>
            <a:r>
              <a:rPr lang="it-IT" dirty="0" smtClean="0"/>
              <a:t> </a:t>
            </a:r>
            <a:r>
              <a:rPr lang="it-IT" dirty="0"/>
              <a:t>chiede un uso consapevole e appropriato del </a:t>
            </a:r>
            <a:r>
              <a:rPr lang="it-IT" dirty="0" smtClean="0"/>
              <a:t>linguaggio, nella </a:t>
            </a:r>
            <a:r>
              <a:rPr lang="it-IT" dirty="0"/>
              <a:t>sua pluralità e multiculturalità, per rispondere a </a:t>
            </a:r>
            <a:r>
              <a:rPr lang="it-IT" b="1" dirty="0"/>
              <a:t>tre </a:t>
            </a:r>
            <a:r>
              <a:rPr lang="it-IT" b="1" dirty="0" smtClean="0"/>
              <a:t>esigenze cardine </a:t>
            </a:r>
            <a:r>
              <a:rPr lang="it-IT" dirty="0"/>
              <a:t>di cui il docente è il protagonista perché gli si chiede di:</a:t>
            </a:r>
          </a:p>
          <a:p>
            <a:pPr marL="0" indent="0" algn="just">
              <a:buNone/>
            </a:pPr>
            <a:r>
              <a:rPr lang="it-IT" dirty="0"/>
              <a:t>1. possedere un linguaggio comunicativo, sociale, ampio e </a:t>
            </a:r>
            <a:r>
              <a:rPr lang="it-IT" dirty="0" smtClean="0"/>
              <a:t>ben organizzato </a:t>
            </a:r>
            <a:r>
              <a:rPr lang="it-IT" dirty="0"/>
              <a:t>quanto a rigore logico e pratica argomentativa;</a:t>
            </a:r>
          </a:p>
          <a:p>
            <a:pPr marL="0" indent="0" algn="just">
              <a:buNone/>
            </a:pPr>
            <a:r>
              <a:rPr lang="it-IT" dirty="0"/>
              <a:t>2. possedere linguaggi culturali specifici, in grado di </a:t>
            </a:r>
            <a:r>
              <a:rPr lang="it-IT" dirty="0" smtClean="0"/>
              <a:t>generare competenze </a:t>
            </a:r>
            <a:r>
              <a:rPr lang="it-IT" dirty="0"/>
              <a:t>critiche, riflessive e innovative; 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3</a:t>
            </a:r>
            <a:r>
              <a:rPr lang="it-IT" dirty="0"/>
              <a:t>. possedere una coscienza metacognitiva sui linguaggi, </a:t>
            </a:r>
            <a:r>
              <a:rPr lang="it-IT" dirty="0" smtClean="0"/>
              <a:t>che emerge </a:t>
            </a:r>
            <a:r>
              <a:rPr lang="it-IT" dirty="0"/>
              <a:t>dalla considerazione storico-sociale degli stessi circa </a:t>
            </a:r>
            <a:r>
              <a:rPr lang="it-IT" dirty="0" smtClean="0"/>
              <a:t>i modelli</a:t>
            </a:r>
            <a:r>
              <a:rPr lang="it-IT" dirty="0"/>
              <a:t>, gli usi e le gerarchie, per rispondere alla compresenza </a:t>
            </a:r>
            <a:r>
              <a:rPr lang="it-IT" dirty="0" smtClean="0"/>
              <a:t>di molteplici </a:t>
            </a:r>
            <a:r>
              <a:rPr lang="it-IT" dirty="0"/>
              <a:t>lingue che rimandano a culture diverse con le quali </a:t>
            </a:r>
            <a:r>
              <a:rPr lang="it-IT" dirty="0" smtClean="0"/>
              <a:t>il buon </a:t>
            </a:r>
            <a:r>
              <a:rPr lang="it-IT" dirty="0"/>
              <a:t>insegnante deve saper dialogare oltre il pregiudizio e l’etnocentrismo.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659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COMPETENZE DEI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>
                <a:solidFill>
                  <a:srgbClr val="FF0000"/>
                </a:solidFill>
              </a:rPr>
              <a:t>3. COMUNICARE</a:t>
            </a:r>
          </a:p>
          <a:p>
            <a:pPr marL="0" indent="0" algn="just">
              <a:buNone/>
            </a:pPr>
            <a:r>
              <a:rPr lang="it-IT" i="1" dirty="0" smtClean="0"/>
              <a:t>La </a:t>
            </a:r>
            <a:r>
              <a:rPr lang="it-IT" i="1" dirty="0"/>
              <a:t>comunicazione</a:t>
            </a:r>
            <a:r>
              <a:rPr lang="it-IT" dirty="0"/>
              <a:t>, </a:t>
            </a:r>
            <a:r>
              <a:rPr lang="it-IT" dirty="0" smtClean="0"/>
              <a:t>si legge </a:t>
            </a:r>
            <a:r>
              <a:rPr lang="it-IT" dirty="0"/>
              <a:t>nel Decreto </a:t>
            </a:r>
            <a:r>
              <a:rPr lang="it-IT" dirty="0" smtClean="0"/>
              <a:t>2007, </a:t>
            </a:r>
            <a:r>
              <a:rPr lang="it-IT" i="1" dirty="0"/>
              <a:t>è la capacità di </a:t>
            </a:r>
            <a:r>
              <a:rPr lang="it-IT" i="1" dirty="0" smtClean="0"/>
              <a:t>manifestare e </a:t>
            </a:r>
            <a:r>
              <a:rPr lang="it-IT" i="1" dirty="0"/>
              <a:t>decodificare concetti, idee, sentimenti, avvenimenti </a:t>
            </a:r>
            <a:r>
              <a:rPr lang="it-IT" i="1" dirty="0" smtClean="0"/>
              <a:t>in forma </a:t>
            </a:r>
            <a:r>
              <a:rPr lang="it-IT" i="1" dirty="0"/>
              <a:t>sia scritta che orale e di interagire in modo adeguato </a:t>
            </a:r>
            <a:r>
              <a:rPr lang="it-IT" i="1" dirty="0" smtClean="0"/>
              <a:t>e creativo </a:t>
            </a:r>
            <a:r>
              <a:rPr lang="it-IT" i="1" dirty="0"/>
              <a:t>sul piano linguistico in ambito culturale e sociale.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32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COMPETENZE DEI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4. COLLABORARE E PARTECIPARE</a:t>
            </a:r>
          </a:p>
          <a:p>
            <a:pPr marL="0" indent="0" algn="just">
              <a:buNone/>
            </a:pPr>
            <a:r>
              <a:rPr lang="it-IT" dirty="0"/>
              <a:t>L’insegnante del nuovo millennio ha il </a:t>
            </a:r>
            <a:r>
              <a:rPr lang="it-IT" dirty="0" smtClean="0"/>
              <a:t>compito di </a:t>
            </a:r>
            <a:r>
              <a:rPr lang="it-IT" dirty="0"/>
              <a:t>interpretare e di saper cogliere </a:t>
            </a:r>
            <a:r>
              <a:rPr lang="it-IT" dirty="0" smtClean="0"/>
              <a:t>«il </a:t>
            </a:r>
            <a:r>
              <a:rPr lang="it-IT" dirty="0"/>
              <a:t>tutto nelle parti e le </a:t>
            </a:r>
            <a:r>
              <a:rPr lang="it-IT" dirty="0" smtClean="0"/>
              <a:t>parti nel tutto» </a:t>
            </a:r>
            <a:r>
              <a:rPr lang="it-IT" dirty="0"/>
              <a:t>(</a:t>
            </a:r>
            <a:r>
              <a:rPr lang="it-IT" dirty="0" err="1"/>
              <a:t>Tessaro</a:t>
            </a:r>
            <a:r>
              <a:rPr lang="it-IT" dirty="0"/>
              <a:t>, 2011). 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Pertanto deve saper applicare un’analisi </a:t>
            </a:r>
            <a:r>
              <a:rPr lang="it-IT" dirty="0"/>
              <a:t>sistemica </a:t>
            </a:r>
            <a:r>
              <a:rPr lang="it-IT" dirty="0" smtClean="0"/>
              <a:t>in grado di guardare alle trasformazioni dell’intero sistema </a:t>
            </a:r>
            <a:r>
              <a:rPr lang="it-IT" dirty="0"/>
              <a:t>formativo. </a:t>
            </a:r>
            <a:endParaRPr lang="it-IT" dirty="0" smtClean="0"/>
          </a:p>
          <a:p>
            <a:pPr marL="0" indent="0" algn="just">
              <a:buNone/>
            </a:pPr>
            <a:r>
              <a:rPr lang="it-IT" i="1" dirty="0" smtClean="0"/>
              <a:t>La </a:t>
            </a:r>
            <a:r>
              <a:rPr lang="it-IT" i="1" dirty="0"/>
              <a:t>professionalità docente rientra negli </a:t>
            </a:r>
            <a:r>
              <a:rPr lang="it-IT" i="1" dirty="0" smtClean="0"/>
              <a:t>aspetti di </a:t>
            </a:r>
            <a:r>
              <a:rPr lang="it-IT" i="1" dirty="0"/>
              <a:t>questo </a:t>
            </a:r>
            <a:r>
              <a:rPr lang="it-IT" i="1" dirty="0" smtClean="0"/>
              <a:t>macro-sistema.</a:t>
            </a:r>
            <a:endParaRPr lang="it-IT" i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5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COMPETENZE DEI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4. COLLABORARE E PARTECIPARE</a:t>
            </a:r>
          </a:p>
          <a:p>
            <a:pPr marL="0" indent="0" algn="just">
              <a:buNone/>
            </a:pPr>
            <a:r>
              <a:rPr lang="it-IT" dirty="0"/>
              <a:t>L’attività </a:t>
            </a:r>
            <a:r>
              <a:rPr lang="it-IT" dirty="0" smtClean="0"/>
              <a:t>dell’insegnante non </a:t>
            </a:r>
            <a:r>
              <a:rPr lang="it-IT" dirty="0"/>
              <a:t>può dirsi esonerata dal contesto ma, al contrario, è a </a:t>
            </a:r>
            <a:r>
              <a:rPr lang="it-IT" dirty="0" smtClean="0"/>
              <a:t>partire da </a:t>
            </a:r>
            <a:r>
              <a:rPr lang="it-IT" dirty="0"/>
              <a:t>quel </a:t>
            </a:r>
            <a:r>
              <a:rPr lang="it-IT" b="1" dirty="0"/>
              <a:t>contesto</a:t>
            </a:r>
            <a:r>
              <a:rPr lang="it-IT" dirty="0"/>
              <a:t> che andrà a operare le proprie scelte </a:t>
            </a:r>
            <a:r>
              <a:rPr lang="it-IT" dirty="0" smtClean="0"/>
              <a:t>formative e </a:t>
            </a:r>
            <a:r>
              <a:rPr lang="it-IT" dirty="0"/>
              <a:t>operative considerando il lavoro di gruppo e le diverse </a:t>
            </a:r>
            <a:r>
              <a:rPr lang="it-IT" dirty="0" smtClean="0"/>
              <a:t>figure scolastiche</a:t>
            </a:r>
            <a:r>
              <a:rPr lang="it-IT" dirty="0"/>
              <a:t>. </a:t>
            </a:r>
            <a:endParaRPr lang="it-IT" dirty="0" smtClean="0"/>
          </a:p>
          <a:p>
            <a:pPr marL="0" indent="0" algn="just">
              <a:buNone/>
            </a:pPr>
            <a:r>
              <a:rPr lang="it-IT" u="sng" dirty="0" smtClean="0"/>
              <a:t>La </a:t>
            </a:r>
            <a:r>
              <a:rPr lang="it-IT" b="1" u="sng" dirty="0"/>
              <a:t>socialità</a:t>
            </a:r>
            <a:r>
              <a:rPr lang="it-IT" u="sng" dirty="0"/>
              <a:t> è la prima competenza che un docente</a:t>
            </a:r>
          </a:p>
          <a:p>
            <a:pPr marL="0" indent="0" algn="just">
              <a:buNone/>
            </a:pPr>
            <a:r>
              <a:rPr lang="it-IT" u="sng" dirty="0"/>
              <a:t>deve mettere in campo per strutturare la sua azione formativa.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07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IL DOCENTE «INCLUSIVO»</a:t>
            </a:r>
            <a:endParaRPr lang="it-IT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96080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923928" y="3408218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LA SCUOLA OGGI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490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COMPETENZE DEI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4. COLLABORARE E PARTECIPARE</a:t>
            </a:r>
          </a:p>
          <a:p>
            <a:pPr marL="0" indent="0" algn="just">
              <a:buNone/>
            </a:pPr>
            <a:r>
              <a:rPr lang="it-IT" dirty="0"/>
              <a:t>L’identità e </a:t>
            </a:r>
            <a:r>
              <a:rPr lang="it-IT" dirty="0" smtClean="0"/>
              <a:t>il ruolo </a:t>
            </a:r>
            <a:r>
              <a:rPr lang="it-IT" dirty="0"/>
              <a:t>del </a:t>
            </a:r>
            <a:r>
              <a:rPr lang="it-IT" i="1" dirty="0"/>
              <a:t>docente</a:t>
            </a:r>
            <a:r>
              <a:rPr lang="it-IT" dirty="0"/>
              <a:t> si intersecano continuamente con gli altri </a:t>
            </a:r>
            <a:r>
              <a:rPr lang="it-IT" dirty="0" smtClean="0"/>
              <a:t>poli del </a:t>
            </a:r>
            <a:r>
              <a:rPr lang="it-IT" dirty="0"/>
              <a:t>quadrilatero formativo ovvero il </a:t>
            </a:r>
            <a:r>
              <a:rPr lang="it-IT" i="1" dirty="0"/>
              <a:t>gruppo-classe</a:t>
            </a:r>
            <a:r>
              <a:rPr lang="it-IT" dirty="0"/>
              <a:t>, la </a:t>
            </a:r>
            <a:r>
              <a:rPr lang="it-IT" i="1" dirty="0"/>
              <a:t>famiglia</a:t>
            </a:r>
            <a:r>
              <a:rPr lang="it-IT" dirty="0"/>
              <a:t>, da</a:t>
            </a:r>
          </a:p>
          <a:p>
            <a:pPr marL="0" indent="0" algn="just">
              <a:buNone/>
            </a:pPr>
            <a:r>
              <a:rPr lang="it-IT" dirty="0"/>
              <a:t>un lato, e l’</a:t>
            </a:r>
            <a:r>
              <a:rPr lang="it-IT" i="1" dirty="0"/>
              <a:t>istituzione scolastica</a:t>
            </a:r>
            <a:r>
              <a:rPr lang="it-IT" dirty="0"/>
              <a:t>, dall’altro.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25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COMPETENZE DEI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4. COLLABORARE E PARTECIPARE</a:t>
            </a:r>
          </a:p>
          <a:p>
            <a:pPr marL="0" indent="0" algn="just">
              <a:buNone/>
            </a:pPr>
            <a:r>
              <a:rPr lang="it-IT" dirty="0" smtClean="0"/>
              <a:t>Il docente del </a:t>
            </a:r>
            <a:r>
              <a:rPr lang="it-IT" dirty="0"/>
              <a:t>nuovo millennio dovrà sviluppare </a:t>
            </a:r>
            <a:r>
              <a:rPr lang="it-IT" i="1" dirty="0"/>
              <a:t>due caratteristiche </a:t>
            </a:r>
            <a:r>
              <a:rPr lang="it-IT" i="1" dirty="0" smtClean="0"/>
              <a:t>fondamentali </a:t>
            </a:r>
            <a:r>
              <a:rPr lang="it-IT" dirty="0" smtClean="0"/>
              <a:t>nell’ottica </a:t>
            </a:r>
            <a:r>
              <a:rPr lang="it-IT" dirty="0"/>
              <a:t>di una crescita partecipativa: 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- da </a:t>
            </a:r>
            <a:r>
              <a:rPr lang="it-IT" dirty="0"/>
              <a:t>un lato, </a:t>
            </a:r>
            <a:r>
              <a:rPr lang="it-IT" dirty="0" smtClean="0"/>
              <a:t>una </a:t>
            </a:r>
            <a:r>
              <a:rPr lang="it-IT" b="1" dirty="0" smtClean="0"/>
              <a:t>comunicazione </a:t>
            </a:r>
            <a:r>
              <a:rPr lang="it-IT" b="1" dirty="0"/>
              <a:t>relazionale </a:t>
            </a:r>
            <a:r>
              <a:rPr lang="it-IT" dirty="0" smtClean="0"/>
              <a:t>(si </a:t>
            </a:r>
            <a:r>
              <a:rPr lang="it-IT" dirty="0"/>
              <a:t>tratta della capacità di porsi dalla parte dei </a:t>
            </a:r>
            <a:r>
              <a:rPr lang="it-IT" dirty="0" smtClean="0"/>
              <a:t>problemi che </a:t>
            </a:r>
            <a:r>
              <a:rPr lang="it-IT" dirty="0"/>
              <a:t>gli studenti o il contesto più in generale manifestano, di </a:t>
            </a:r>
            <a:r>
              <a:rPr lang="it-IT" dirty="0" smtClean="0"/>
              <a:t>creare continuità </a:t>
            </a:r>
            <a:r>
              <a:rPr lang="it-IT" dirty="0"/>
              <a:t>con l’azione formativa nel rispetto della </a:t>
            </a:r>
            <a:r>
              <a:rPr lang="it-IT" dirty="0" smtClean="0"/>
              <a:t>diversità degli </a:t>
            </a:r>
            <a:r>
              <a:rPr lang="it-IT" dirty="0"/>
              <a:t>interessi, delle discipline, dei contesti, ecc</a:t>
            </a:r>
            <a:r>
              <a:rPr lang="it-IT" dirty="0" smtClean="0"/>
              <a:t>.);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887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COMPETENZE DEI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4. COLLABORARE E PARTECIPARE</a:t>
            </a:r>
          </a:p>
          <a:p>
            <a:pPr marL="0" indent="0" algn="just">
              <a:buNone/>
            </a:pPr>
            <a:r>
              <a:rPr lang="it-IT" dirty="0" smtClean="0"/>
              <a:t>- Dall’altro </a:t>
            </a:r>
            <a:r>
              <a:rPr lang="it-IT" dirty="0"/>
              <a:t>lato, vi è la </a:t>
            </a:r>
            <a:r>
              <a:rPr lang="it-IT" dirty="0" smtClean="0"/>
              <a:t>creazione di </a:t>
            </a:r>
            <a:r>
              <a:rPr lang="it-IT" dirty="0"/>
              <a:t>un </a:t>
            </a:r>
            <a:r>
              <a:rPr lang="it-IT" b="1" dirty="0"/>
              <a:t>clima di gruppo </a:t>
            </a:r>
            <a:r>
              <a:rPr lang="it-IT" dirty="0"/>
              <a:t>per incrementare la conoscenza </a:t>
            </a:r>
            <a:r>
              <a:rPr lang="it-IT" dirty="0" smtClean="0"/>
              <a:t>reciproca nel </a:t>
            </a:r>
            <a:r>
              <a:rPr lang="it-IT" dirty="0"/>
              <a:t>gruppo stesso, per fissare regole realmente </a:t>
            </a:r>
            <a:r>
              <a:rPr lang="it-IT" dirty="0" smtClean="0"/>
              <a:t>condivise (sempre </a:t>
            </a:r>
            <a:r>
              <a:rPr lang="it-IT" dirty="0"/>
              <a:t>positive e mai negative) e per promuovere le </a:t>
            </a:r>
            <a:r>
              <a:rPr lang="it-IT" dirty="0" smtClean="0"/>
              <a:t>relazioni sociali </a:t>
            </a:r>
            <a:r>
              <a:rPr lang="it-IT" dirty="0"/>
              <a:t>a partire dalla valorizzazione dei comportamenti di ciascuno.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554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COMPETENZE DEI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>
                <a:solidFill>
                  <a:srgbClr val="FF0000"/>
                </a:solidFill>
              </a:rPr>
              <a:t>5. AGIRE IN MODO AUTONOMO E RESPONSABILE</a:t>
            </a:r>
          </a:p>
          <a:p>
            <a:pPr marL="0" indent="0" algn="just">
              <a:buNone/>
            </a:pPr>
            <a:r>
              <a:rPr lang="it-IT" sz="2800" dirty="0"/>
              <a:t>Diciamo che il docente </a:t>
            </a:r>
            <a:r>
              <a:rPr lang="it-IT" sz="2800" dirty="0" smtClean="0"/>
              <a:t>deve essere </a:t>
            </a:r>
            <a:r>
              <a:rPr lang="it-IT" sz="2800" dirty="0"/>
              <a:t>responsabile, ma in che modo? e di cosa</a:t>
            </a:r>
            <a:r>
              <a:rPr lang="it-IT" sz="2800" dirty="0" smtClean="0"/>
              <a:t>?</a:t>
            </a:r>
          </a:p>
          <a:p>
            <a:pPr marL="0" indent="0" algn="just">
              <a:buNone/>
            </a:pPr>
            <a:r>
              <a:rPr lang="it-IT" sz="2800" dirty="0" smtClean="0"/>
              <a:t>Il </a:t>
            </a:r>
            <a:r>
              <a:rPr lang="it-IT" sz="2800" dirty="0"/>
              <a:t>docente si muove in una </a:t>
            </a:r>
            <a:r>
              <a:rPr lang="it-IT" sz="2800" u="sng" dirty="0" smtClean="0"/>
              <a:t>co-responsabilità pedagogica </a:t>
            </a:r>
            <a:r>
              <a:rPr lang="it-IT" sz="2800" dirty="0"/>
              <a:t>contrassegnata “dall’appartenenza </a:t>
            </a:r>
            <a:r>
              <a:rPr lang="it-IT" sz="2800" dirty="0" smtClean="0"/>
              <a:t>dell’individuo al </a:t>
            </a:r>
            <a:r>
              <a:rPr lang="it-IT" sz="2800" dirty="0"/>
              <a:t>gruppo, dalle decisioni collaborative e dalla </a:t>
            </a:r>
            <a:r>
              <a:rPr lang="it-IT" sz="2800" dirty="0" smtClean="0"/>
              <a:t>cooperazione e </a:t>
            </a:r>
            <a:r>
              <a:rPr lang="it-IT" sz="2800" dirty="0"/>
              <a:t>solidarietà sociale” (</a:t>
            </a:r>
            <a:r>
              <a:rPr lang="it-IT" sz="2800" dirty="0" err="1"/>
              <a:t>Frabboni</a:t>
            </a:r>
            <a:r>
              <a:rPr lang="it-IT" sz="2800" dirty="0"/>
              <a:t>, </a:t>
            </a:r>
            <a:r>
              <a:rPr lang="it-IT" sz="2800" dirty="0" smtClean="0"/>
              <a:t>2010).</a:t>
            </a: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735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COMPETENZE DEI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sz="2800" dirty="0">
                <a:solidFill>
                  <a:srgbClr val="FF0000"/>
                </a:solidFill>
              </a:rPr>
              <a:t>5. AGIRE IN MODO AUTONOMO E RESPONSABILE</a:t>
            </a:r>
          </a:p>
          <a:p>
            <a:pPr marL="0" indent="0" algn="just">
              <a:buNone/>
            </a:pPr>
            <a:r>
              <a:rPr lang="it-IT" dirty="0"/>
              <a:t>L’attività docente è contrassegnata </a:t>
            </a:r>
            <a:r>
              <a:rPr lang="it-IT" dirty="0" smtClean="0"/>
              <a:t>da un </a:t>
            </a:r>
            <a:r>
              <a:rPr lang="it-IT" dirty="0"/>
              <a:t>continuo equilibrio tra </a:t>
            </a:r>
            <a:r>
              <a:rPr lang="it-IT" i="1" dirty="0"/>
              <a:t>autonomia</a:t>
            </a:r>
            <a:r>
              <a:rPr lang="it-IT" dirty="0"/>
              <a:t> e </a:t>
            </a:r>
            <a:r>
              <a:rPr lang="it-IT" i="1" dirty="0"/>
              <a:t>responsabilità</a:t>
            </a:r>
            <a:r>
              <a:rPr lang="it-IT" dirty="0"/>
              <a:t>; la </a:t>
            </a:r>
            <a:r>
              <a:rPr lang="it-IT" dirty="0" smtClean="0"/>
              <a:t>stessa autonomia </a:t>
            </a:r>
            <a:r>
              <a:rPr lang="it-IT" dirty="0"/>
              <a:t>didattica di ciascun docente è connotata da </a:t>
            </a:r>
            <a:r>
              <a:rPr lang="it-IT" dirty="0" smtClean="0"/>
              <a:t>responsabilità e </a:t>
            </a:r>
            <a:r>
              <a:rPr lang="it-IT" dirty="0"/>
              <a:t>co-responsabilità poiché l’obiettivo finale della scuola </a:t>
            </a:r>
            <a:r>
              <a:rPr lang="it-IT" dirty="0" smtClean="0"/>
              <a:t>è quello </a:t>
            </a:r>
            <a:r>
              <a:rPr lang="it-IT" dirty="0"/>
              <a:t>di </a:t>
            </a:r>
            <a:r>
              <a:rPr lang="it-IT" i="1" dirty="0"/>
              <a:t>costruire una comunità in cui ciascuno sia coinvolto </a:t>
            </a:r>
            <a:r>
              <a:rPr lang="it-IT" i="1" dirty="0" smtClean="0"/>
              <a:t>e partecipe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r>
              <a:rPr lang="it-IT" dirty="0" smtClean="0"/>
              <a:t> </a:t>
            </a:r>
            <a:r>
              <a:rPr lang="it-IT" dirty="0"/>
              <a:t>Lo sforzo grande a cui educare è il </a:t>
            </a:r>
            <a:r>
              <a:rPr lang="it-IT" u="sng" dirty="0"/>
              <a:t>riconoscimento </a:t>
            </a:r>
            <a:r>
              <a:rPr lang="it-IT" u="sng" dirty="0" smtClean="0"/>
              <a:t>di sé </a:t>
            </a:r>
            <a:r>
              <a:rPr lang="it-IT" dirty="0"/>
              <a:t>in proiezione del </a:t>
            </a:r>
            <a:r>
              <a:rPr lang="it-IT" u="sng" dirty="0"/>
              <a:t>riconoscimento altrui </a:t>
            </a:r>
            <a:r>
              <a:rPr lang="it-IT" dirty="0"/>
              <a:t>per cui il </a:t>
            </a:r>
            <a:r>
              <a:rPr lang="it-IT" dirty="0" smtClean="0"/>
              <a:t>progetto-persona/ docente </a:t>
            </a:r>
            <a:r>
              <a:rPr lang="it-IT" dirty="0"/>
              <a:t>implica il progetto-comunità scolastica.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679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COMPETENZE DEI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sz="2800" dirty="0">
                <a:solidFill>
                  <a:srgbClr val="FF0000"/>
                </a:solidFill>
              </a:rPr>
              <a:t>5. AGIRE IN MODO AUTONOMO E RESPONSABILE</a:t>
            </a:r>
          </a:p>
          <a:p>
            <a:pPr marL="0" indent="0" algn="just">
              <a:buNone/>
            </a:pPr>
            <a:r>
              <a:rPr lang="it-IT" dirty="0"/>
              <a:t>L’autonomia e la responsabilità del docente si </a:t>
            </a:r>
            <a:r>
              <a:rPr lang="it-IT" dirty="0" smtClean="0"/>
              <a:t>incontrano, nello </a:t>
            </a:r>
            <a:r>
              <a:rPr lang="it-IT" dirty="0"/>
              <a:t>specifico, </a:t>
            </a:r>
            <a:r>
              <a:rPr lang="it-IT" i="1" dirty="0"/>
              <a:t>nella gestione del gruppo-classe </a:t>
            </a:r>
            <a:r>
              <a:rPr lang="it-IT" dirty="0"/>
              <a:t>per cui </a:t>
            </a:r>
            <a:r>
              <a:rPr lang="it-IT" dirty="0" smtClean="0"/>
              <a:t>l’insegnante deve </a:t>
            </a:r>
            <a:r>
              <a:rPr lang="it-IT" dirty="0"/>
              <a:t>rendere innanzitutto possibile la </a:t>
            </a:r>
            <a:r>
              <a:rPr lang="it-IT" b="1" dirty="0"/>
              <a:t>continuità </a:t>
            </a:r>
            <a:r>
              <a:rPr lang="it-IT" b="1" dirty="0" smtClean="0"/>
              <a:t>formativa:</a:t>
            </a:r>
          </a:p>
          <a:p>
            <a:pPr marL="0" indent="0" algn="just">
              <a:buNone/>
            </a:pPr>
            <a:r>
              <a:rPr lang="it-IT" b="1" dirty="0" smtClean="0"/>
              <a:t>- </a:t>
            </a:r>
            <a:r>
              <a:rPr lang="it-IT" dirty="0" smtClean="0"/>
              <a:t> comprendendo </a:t>
            </a:r>
            <a:r>
              <a:rPr lang="it-IT" dirty="0"/>
              <a:t>la modalità di sviluppo intellettivo e </a:t>
            </a:r>
            <a:r>
              <a:rPr lang="it-IT" dirty="0" smtClean="0"/>
              <a:t>cognitivo e </a:t>
            </a:r>
            <a:r>
              <a:rPr lang="it-IT" dirty="0"/>
              <a:t>il </a:t>
            </a:r>
            <a:r>
              <a:rPr lang="it-IT" dirty="0" smtClean="0"/>
              <a:t> flusso </a:t>
            </a:r>
            <a:r>
              <a:rPr lang="it-IT" dirty="0"/>
              <a:t>di emozioni presente negli allievi; </a:t>
            </a:r>
            <a:endParaRPr lang="it-IT" dirty="0" smtClean="0"/>
          </a:p>
          <a:p>
            <a:pPr algn="just">
              <a:buFontTx/>
              <a:buChar char="-"/>
            </a:pPr>
            <a:r>
              <a:rPr lang="it-IT" dirty="0" smtClean="0"/>
              <a:t>agendo </a:t>
            </a:r>
            <a:r>
              <a:rPr lang="it-IT" dirty="0"/>
              <a:t>con </a:t>
            </a:r>
            <a:r>
              <a:rPr lang="it-IT" dirty="0" smtClean="0"/>
              <a:t>tempismo e </a:t>
            </a:r>
            <a:r>
              <a:rPr lang="it-IT" dirty="0"/>
              <a:t>in maniera appropriata sulle tematiche affrontate e </a:t>
            </a:r>
            <a:r>
              <a:rPr lang="it-IT" dirty="0" smtClean="0"/>
              <a:t>gli eventi </a:t>
            </a:r>
            <a:r>
              <a:rPr lang="it-IT" dirty="0"/>
              <a:t>analizzati</a:t>
            </a:r>
            <a:r>
              <a:rPr lang="it-IT" dirty="0" smtClean="0"/>
              <a:t>;</a:t>
            </a:r>
          </a:p>
          <a:p>
            <a:pPr algn="just">
              <a:buFontTx/>
              <a:buChar char="-"/>
            </a:pPr>
            <a:r>
              <a:rPr lang="it-IT" dirty="0" smtClean="0"/>
              <a:t> </a:t>
            </a:r>
            <a:r>
              <a:rPr lang="it-IT" dirty="0"/>
              <a:t>avendo capacità previsionale di quello </a:t>
            </a:r>
            <a:r>
              <a:rPr lang="it-IT" dirty="0" smtClean="0"/>
              <a:t>che potrebbe </a:t>
            </a:r>
            <a:r>
              <a:rPr lang="it-IT" dirty="0"/>
              <a:t>verificarsi o meno durante un percorso formativo, </a:t>
            </a:r>
            <a:r>
              <a:rPr lang="it-IT" dirty="0" smtClean="0"/>
              <a:t>rompendo i </a:t>
            </a:r>
            <a:r>
              <a:rPr lang="it-IT" dirty="0"/>
              <a:t>circoli viziosi della frammentarietà e </a:t>
            </a:r>
            <a:r>
              <a:rPr lang="it-IT" dirty="0" smtClean="0"/>
              <a:t>incomprensione;</a:t>
            </a:r>
          </a:p>
          <a:p>
            <a:pPr marL="0" indent="0" algn="just">
              <a:buNone/>
            </a:pPr>
            <a:r>
              <a:rPr lang="it-IT" dirty="0" smtClean="0"/>
              <a:t>-   utilizzando </a:t>
            </a:r>
            <a:r>
              <a:rPr lang="it-IT" dirty="0"/>
              <a:t>perseveranza e spirito di mediazione;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452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COMPETENZE DEI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2800" dirty="0">
                <a:solidFill>
                  <a:srgbClr val="FF0000"/>
                </a:solidFill>
              </a:rPr>
              <a:t>5. AGIRE IN MODO AUTONOMO E RESPONSABILE</a:t>
            </a:r>
          </a:p>
          <a:p>
            <a:pPr marL="0" indent="0" algn="just">
              <a:buNone/>
            </a:pPr>
            <a:r>
              <a:rPr lang="it-IT" dirty="0"/>
              <a:t>La responsabilità dell’insegnante si muove, inoltre, verso i </a:t>
            </a:r>
            <a:r>
              <a:rPr lang="it-IT" dirty="0" smtClean="0"/>
              <a:t>tre aspetti </a:t>
            </a:r>
            <a:r>
              <a:rPr lang="it-IT" dirty="0"/>
              <a:t>che </a:t>
            </a:r>
            <a:r>
              <a:rPr lang="it-IT" dirty="0" err="1"/>
              <a:t>Morin</a:t>
            </a:r>
            <a:r>
              <a:rPr lang="it-IT" dirty="0"/>
              <a:t> (2007) definisce inscindibili ovvero </a:t>
            </a:r>
            <a:r>
              <a:rPr lang="it-IT" b="1" dirty="0" smtClean="0"/>
              <a:t>cultura</a:t>
            </a:r>
            <a:r>
              <a:rPr lang="it-IT" dirty="0" smtClean="0"/>
              <a:t>, </a:t>
            </a:r>
            <a:r>
              <a:rPr lang="it-IT" b="1" dirty="0" smtClean="0"/>
              <a:t>scuola</a:t>
            </a:r>
            <a:r>
              <a:rPr lang="it-IT" dirty="0"/>
              <a:t>, </a:t>
            </a:r>
            <a:r>
              <a:rPr lang="it-IT" b="1" dirty="0"/>
              <a:t>persona</a:t>
            </a:r>
            <a:r>
              <a:rPr lang="it-IT" dirty="0"/>
              <a:t>. </a:t>
            </a:r>
            <a:r>
              <a:rPr lang="it-IT" i="1" dirty="0"/>
              <a:t>La formazione è, innanzitutto, un apprendere </a:t>
            </a:r>
            <a:r>
              <a:rPr lang="it-IT" i="1" dirty="0" smtClean="0"/>
              <a:t>a vivere </a:t>
            </a:r>
            <a:r>
              <a:rPr lang="it-IT" i="1" dirty="0"/>
              <a:t>nella dimensione della quotidianità tenendo conto </a:t>
            </a:r>
            <a:r>
              <a:rPr lang="it-IT" i="1" dirty="0" smtClean="0"/>
              <a:t>del fatto </a:t>
            </a:r>
            <a:r>
              <a:rPr lang="it-IT" i="1" dirty="0"/>
              <a:t>che l’educabilità si esplica in istanze etiche, cognitive </a:t>
            </a:r>
            <a:r>
              <a:rPr lang="it-IT" i="1" dirty="0" smtClean="0"/>
              <a:t>e affettive.</a:t>
            </a:r>
          </a:p>
          <a:p>
            <a:pPr marL="0" indent="0" algn="just">
              <a:buNone/>
            </a:pPr>
            <a:r>
              <a:rPr lang="it-IT" dirty="0" smtClean="0"/>
              <a:t>(</a:t>
            </a:r>
            <a:r>
              <a:rPr lang="it-IT" dirty="0" err="1"/>
              <a:t>Frabboni</a:t>
            </a:r>
            <a:r>
              <a:rPr lang="it-IT" dirty="0"/>
              <a:t>, Pinto Minerva, 2013)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794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COMPETENZE DEI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6. RISOLVERE PROBLEMI</a:t>
            </a:r>
          </a:p>
          <a:p>
            <a:pPr marL="0" indent="0" algn="just">
              <a:buNone/>
            </a:pPr>
            <a:r>
              <a:rPr lang="it-IT" dirty="0"/>
              <a:t>Le situazioni che </a:t>
            </a:r>
            <a:r>
              <a:rPr lang="it-IT" dirty="0" smtClean="0"/>
              <a:t>pongono un </a:t>
            </a:r>
            <a:r>
              <a:rPr lang="it-IT" dirty="0"/>
              <a:t>problema, specie in ambito scolastico, vanno affrontate </a:t>
            </a:r>
            <a:r>
              <a:rPr lang="it-IT" dirty="0" smtClean="0"/>
              <a:t>per costruire </a:t>
            </a:r>
            <a:r>
              <a:rPr lang="it-IT" dirty="0"/>
              <a:t>qualcosa; intorno a questo </a:t>
            </a:r>
            <a:r>
              <a:rPr lang="it-IT" dirty="0" smtClean="0"/>
              <a:t>si determina </a:t>
            </a:r>
            <a:r>
              <a:rPr lang="it-IT" i="1" dirty="0" smtClean="0"/>
              <a:t>l’essenza educativa dell’esperienza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r>
              <a:rPr lang="it-IT" i="1" dirty="0" err="1"/>
              <a:t>Dewey</a:t>
            </a:r>
            <a:r>
              <a:rPr lang="it-IT" dirty="0"/>
              <a:t> nell’opera </a:t>
            </a:r>
            <a:r>
              <a:rPr lang="it-IT" i="1" dirty="0"/>
              <a:t>Come pensiamo </a:t>
            </a:r>
            <a:r>
              <a:rPr lang="it-IT" dirty="0"/>
              <a:t>(1986) valorizza </a:t>
            </a:r>
            <a:r>
              <a:rPr lang="it-IT" dirty="0" smtClean="0"/>
              <a:t>la dimensione </a:t>
            </a:r>
            <a:r>
              <a:rPr lang="it-IT" dirty="0"/>
              <a:t>creativa e inventiva legandola proprio alle </a:t>
            </a:r>
            <a:r>
              <a:rPr lang="it-IT" dirty="0" smtClean="0"/>
              <a:t>potenzialità dell’essere </a:t>
            </a:r>
            <a:r>
              <a:rPr lang="it-IT" dirty="0"/>
              <a:t>e mostrando come l’esistenza umana sia </a:t>
            </a:r>
            <a:r>
              <a:rPr lang="it-IT" dirty="0" smtClean="0"/>
              <a:t>determinata dalla </a:t>
            </a:r>
            <a:r>
              <a:rPr lang="it-IT" dirty="0"/>
              <a:t>capacità di porre attenzione, di rilevare problemi, </a:t>
            </a:r>
            <a:r>
              <a:rPr lang="it-IT" dirty="0" smtClean="0"/>
              <a:t>di creare </a:t>
            </a:r>
            <a:r>
              <a:rPr lang="it-IT" dirty="0"/>
              <a:t>rappresentazioni.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372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COMPETENZE DEI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6. RISOLVERE PROBLEMI</a:t>
            </a:r>
          </a:p>
          <a:p>
            <a:pPr marL="0" indent="0" algn="just">
              <a:buNone/>
            </a:pPr>
            <a:r>
              <a:rPr lang="it-IT" dirty="0"/>
              <a:t>Affinché venga impiegata pienamente l’intelligenza generale, </a:t>
            </a:r>
            <a:r>
              <a:rPr lang="it-IT" dirty="0" smtClean="0"/>
              <a:t>il docente </a:t>
            </a:r>
            <a:r>
              <a:rPr lang="it-IT" dirty="0"/>
              <a:t>dovrà chiedersi continuamente </a:t>
            </a:r>
            <a:r>
              <a:rPr lang="it-IT" i="1" dirty="0"/>
              <a:t>che tipo di </a:t>
            </a:r>
            <a:r>
              <a:rPr lang="it-IT" i="1" dirty="0" smtClean="0"/>
              <a:t>intelligenza sta </a:t>
            </a:r>
            <a:r>
              <a:rPr lang="it-IT" i="1" dirty="0"/>
              <a:t>andando a stimolare </a:t>
            </a:r>
            <a:r>
              <a:rPr lang="it-IT" dirty="0"/>
              <a:t>nei propri allievi, quando li esorta </a:t>
            </a:r>
            <a:r>
              <a:rPr lang="it-IT" dirty="0" smtClean="0"/>
              <a:t>alla </a:t>
            </a:r>
            <a:r>
              <a:rPr lang="it-IT" u="sng" dirty="0" smtClean="0"/>
              <a:t>curiosità</a:t>
            </a:r>
            <a:r>
              <a:rPr lang="it-IT" dirty="0" smtClean="0"/>
              <a:t> </a:t>
            </a:r>
            <a:r>
              <a:rPr lang="it-IT" dirty="0"/>
              <a:t>e </a:t>
            </a:r>
            <a:r>
              <a:rPr lang="it-IT" u="sng" dirty="0"/>
              <a:t>all’esercizio del dubbio</a:t>
            </a:r>
            <a:r>
              <a:rPr lang="it-IT" dirty="0"/>
              <a:t>, rifacendosi all’arte </a:t>
            </a:r>
            <a:r>
              <a:rPr lang="it-IT" dirty="0" smtClean="0"/>
              <a:t>dell’argomentazione </a:t>
            </a:r>
            <a:r>
              <a:rPr lang="it-IT" dirty="0"/>
              <a:t>e della discussione.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999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COMPETENZE DEI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6. RISOLVERE PROBLEMI </a:t>
            </a:r>
          </a:p>
          <a:p>
            <a:pPr marL="0" indent="0" algn="just">
              <a:buNone/>
            </a:pPr>
            <a:r>
              <a:rPr lang="it-IT" dirty="0"/>
              <a:t>Al docente, dunque, </a:t>
            </a:r>
            <a:r>
              <a:rPr lang="it-IT" dirty="0" smtClean="0"/>
              <a:t>l’impegnativo compito </a:t>
            </a:r>
            <a:r>
              <a:rPr lang="it-IT" dirty="0"/>
              <a:t>di tradurre tale quadro in </a:t>
            </a:r>
            <a:r>
              <a:rPr lang="it-IT" i="1" dirty="0"/>
              <a:t>realtà educativa </a:t>
            </a:r>
            <a:r>
              <a:rPr lang="it-IT" dirty="0" smtClean="0"/>
              <a:t>dotata di </a:t>
            </a:r>
            <a:r>
              <a:rPr lang="it-IT" u="sng" dirty="0"/>
              <a:t>capacità trasformativa</a:t>
            </a:r>
            <a:r>
              <a:rPr lang="it-IT" dirty="0"/>
              <a:t>; per rendere questo progetto </a:t>
            </a:r>
            <a:r>
              <a:rPr lang="it-IT" dirty="0" smtClean="0"/>
              <a:t>possibile è </a:t>
            </a:r>
            <a:r>
              <a:rPr lang="it-IT" dirty="0"/>
              <a:t>necessario che l’insegnante sia un </a:t>
            </a:r>
            <a:r>
              <a:rPr lang="it-IT" b="1" i="1" dirty="0"/>
              <a:t>professionista </a:t>
            </a:r>
            <a:r>
              <a:rPr lang="it-IT" b="1" i="1" dirty="0" smtClean="0"/>
              <a:t>dell’educazione</a:t>
            </a:r>
            <a:r>
              <a:rPr lang="it-IT" dirty="0" smtClean="0"/>
              <a:t>, con </a:t>
            </a:r>
            <a:r>
              <a:rPr lang="it-IT" dirty="0"/>
              <a:t>una base teorica a monte, in grado di osservare e </a:t>
            </a:r>
            <a:r>
              <a:rPr lang="it-IT" dirty="0" smtClean="0"/>
              <a:t>riflettere per </a:t>
            </a:r>
            <a:r>
              <a:rPr lang="it-IT" dirty="0"/>
              <a:t>una sperimentazione che metta in atto, di volta in </a:t>
            </a:r>
            <a:r>
              <a:rPr lang="it-IT" dirty="0" smtClean="0"/>
              <a:t>volta:</a:t>
            </a:r>
            <a:endParaRPr lang="it-IT" dirty="0"/>
          </a:p>
          <a:p>
            <a:pPr marL="0" indent="0" algn="just">
              <a:buNone/>
            </a:pPr>
            <a:r>
              <a:rPr lang="it-IT" i="1" dirty="0"/>
              <a:t>un modello che possa servire realmente all’allievo affinché </a:t>
            </a:r>
            <a:r>
              <a:rPr lang="it-IT" i="1" dirty="0" smtClean="0"/>
              <a:t>l’insegnamento non </a:t>
            </a:r>
            <a:r>
              <a:rPr lang="it-IT" i="1" dirty="0"/>
              <a:t>sia puramente trasmissivo ma “</a:t>
            </a:r>
            <a:r>
              <a:rPr lang="it-IT" b="1" i="1" dirty="0"/>
              <a:t>esplorativo”.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520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IL DOCENTE «INCLUSIVO»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/>
              <a:t>La priorità </a:t>
            </a:r>
            <a:r>
              <a:rPr lang="it-IT" dirty="0" smtClean="0"/>
              <a:t>della scuola </a:t>
            </a:r>
            <a:r>
              <a:rPr lang="it-IT" dirty="0"/>
              <a:t>del nuovo millennio sta nel riavviare un forte </a:t>
            </a:r>
            <a:r>
              <a:rPr lang="it-IT" dirty="0" smtClean="0"/>
              <a:t>dibattito:</a:t>
            </a:r>
          </a:p>
          <a:p>
            <a:pPr marL="0" indent="0" algn="just">
              <a:buNone/>
            </a:pPr>
            <a:r>
              <a:rPr lang="it-IT" dirty="0"/>
              <a:t>.</a:t>
            </a:r>
            <a:r>
              <a:rPr lang="it-IT" dirty="0" smtClean="0"/>
              <a:t> sulla </a:t>
            </a:r>
            <a:r>
              <a:rPr lang="it-IT" dirty="0"/>
              <a:t>scuola </a:t>
            </a:r>
            <a:r>
              <a:rPr lang="it-IT" dirty="0" smtClean="0"/>
              <a:t>stessa;</a:t>
            </a:r>
          </a:p>
          <a:p>
            <a:pPr marL="0" indent="0" algn="just">
              <a:buNone/>
            </a:pPr>
            <a:r>
              <a:rPr lang="it-IT" dirty="0" smtClean="0"/>
              <a:t>. </a:t>
            </a:r>
            <a:r>
              <a:rPr lang="it-IT" dirty="0"/>
              <a:t>sui principi educativi che la </a:t>
            </a:r>
            <a:r>
              <a:rPr lang="it-IT" dirty="0" smtClean="0"/>
              <a:t>regolano;</a:t>
            </a:r>
          </a:p>
          <a:p>
            <a:pPr marL="0" indent="0" algn="just">
              <a:buNone/>
            </a:pPr>
            <a:r>
              <a:rPr lang="it-IT" dirty="0" smtClean="0"/>
              <a:t>. sul ruolo </a:t>
            </a:r>
            <a:r>
              <a:rPr lang="it-IT" dirty="0"/>
              <a:t>che svolge all’interno di un </a:t>
            </a:r>
            <a:r>
              <a:rPr lang="it-IT" dirty="0" smtClean="0"/>
              <a:t>sistema sociale</a:t>
            </a:r>
            <a:r>
              <a:rPr lang="it-IT" dirty="0"/>
              <a:t>. 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Il cambiamento della </a:t>
            </a:r>
            <a:r>
              <a:rPr lang="it-IT" dirty="0"/>
              <a:t>scuola può essere costruito solo riconoscendo e </a:t>
            </a:r>
            <a:r>
              <a:rPr lang="it-IT" dirty="0" smtClean="0"/>
              <a:t>valorizzando il </a:t>
            </a:r>
            <a:r>
              <a:rPr lang="it-IT" dirty="0"/>
              <a:t>ruolo dell’insegnante come </a:t>
            </a:r>
            <a:r>
              <a:rPr lang="it-IT" i="1" dirty="0"/>
              <a:t>“professionista in un progetto</a:t>
            </a:r>
            <a:r>
              <a:rPr lang="it-IT" i="1" dirty="0" smtClean="0"/>
              <a:t>”.</a:t>
            </a:r>
            <a:endParaRPr lang="it-IT" i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06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COMPETENZE DEI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6. RISOLVERE PROBLEMI </a:t>
            </a:r>
          </a:p>
          <a:p>
            <a:pPr marL="0" indent="0" algn="just">
              <a:buNone/>
            </a:pPr>
            <a:r>
              <a:rPr lang="it-IT" dirty="0"/>
              <a:t>In questo modo l’impianto scolastico potrà </a:t>
            </a:r>
            <a:r>
              <a:rPr lang="it-IT" dirty="0" smtClean="0"/>
              <a:t>porre maggiore </a:t>
            </a:r>
            <a:r>
              <a:rPr lang="it-IT" dirty="0"/>
              <a:t>attenzione al nesso </a:t>
            </a:r>
            <a:r>
              <a:rPr lang="it-IT" b="1" dirty="0"/>
              <a:t>scuola/democrazia</a:t>
            </a:r>
            <a:r>
              <a:rPr lang="it-IT" dirty="0"/>
              <a:t> e quindi alla </a:t>
            </a:r>
            <a:r>
              <a:rPr lang="it-IT" dirty="0" smtClean="0"/>
              <a:t>formazione di </a:t>
            </a:r>
            <a:r>
              <a:rPr lang="it-IT" dirty="0"/>
              <a:t>nuovi cittadini capaci di problematizzare la realtà e di parteciparvi in maniera autonoma e con spirito critico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r>
              <a:rPr lang="it-IT" dirty="0" smtClean="0"/>
              <a:t> </a:t>
            </a:r>
            <a:r>
              <a:rPr lang="it-IT" i="1" dirty="0"/>
              <a:t>Il </a:t>
            </a:r>
            <a:r>
              <a:rPr lang="it-IT" i="1" dirty="0" smtClean="0"/>
              <a:t>solo rapporto </a:t>
            </a:r>
            <a:r>
              <a:rPr lang="it-IT" i="1" dirty="0"/>
              <a:t>scuola/lavoro non può bastare poiché punta alla </a:t>
            </a:r>
            <a:r>
              <a:rPr lang="it-IT" i="1" dirty="0" smtClean="0"/>
              <a:t>formazione di </a:t>
            </a:r>
            <a:r>
              <a:rPr lang="it-IT" i="1" dirty="0"/>
              <a:t>produttori che si muovono in modo frammentario </a:t>
            </a:r>
            <a:r>
              <a:rPr lang="it-IT" i="1" dirty="0" smtClean="0"/>
              <a:t>e meccanico </a:t>
            </a:r>
            <a:r>
              <a:rPr lang="it-IT" i="1" dirty="0"/>
              <a:t>nella realtà; il problema è quello di co-costruire </a:t>
            </a:r>
            <a:r>
              <a:rPr lang="it-IT" i="1" dirty="0" smtClean="0"/>
              <a:t>nuove forme </a:t>
            </a:r>
            <a:r>
              <a:rPr lang="it-IT" i="1" dirty="0"/>
              <a:t>di mediazione necessarie tra le diverse sfere </a:t>
            </a:r>
            <a:r>
              <a:rPr lang="it-IT" i="1" dirty="0" smtClean="0"/>
              <a:t>d’esperienza che </a:t>
            </a:r>
            <a:r>
              <a:rPr lang="it-IT" i="1" dirty="0"/>
              <a:t>guardino allo </a:t>
            </a:r>
            <a:r>
              <a:rPr lang="it-IT" b="1" i="1" dirty="0"/>
              <a:t>sviluppo umano </a:t>
            </a:r>
            <a:r>
              <a:rPr lang="it-IT" i="1" dirty="0"/>
              <a:t>piuttosto che al </a:t>
            </a:r>
            <a:r>
              <a:rPr lang="it-IT" i="1" dirty="0" smtClean="0"/>
              <a:t>capitale umano </a:t>
            </a:r>
            <a:r>
              <a:rPr lang="it-IT" dirty="0"/>
              <a:t>(Baldacci, 2014).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30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203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COMPETENZE DEI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7. INDIVIDUARE COLLEGAMENTI E RELAZIONI</a:t>
            </a:r>
          </a:p>
          <a:p>
            <a:pPr marL="0" indent="0" algn="just">
              <a:buNone/>
            </a:pPr>
            <a:r>
              <a:rPr lang="it-IT" i="1" dirty="0"/>
              <a:t>«È sorprendente che l’educazione, che mira a </a:t>
            </a:r>
            <a:r>
              <a:rPr lang="it-IT" i="1" dirty="0" smtClean="0"/>
              <a:t>comunicare conoscenze</a:t>
            </a:r>
            <a:r>
              <a:rPr lang="it-IT" i="1" dirty="0"/>
              <a:t>, sia cieca su ciò che è la conoscenza umana, su </a:t>
            </a:r>
            <a:r>
              <a:rPr lang="it-IT" i="1" dirty="0" smtClean="0"/>
              <a:t>ciò che </a:t>
            </a:r>
            <a:r>
              <a:rPr lang="it-IT" i="1" dirty="0"/>
              <a:t>sono i suoi dispositivi, le sue menomazioni, le sue </a:t>
            </a:r>
            <a:r>
              <a:rPr lang="it-IT" i="1" dirty="0" smtClean="0"/>
              <a:t>difficoltà, le </a:t>
            </a:r>
            <a:r>
              <a:rPr lang="it-IT" i="1" dirty="0"/>
              <a:t>sue propensioni all’errore e all’illusione, e che non si </a:t>
            </a:r>
            <a:r>
              <a:rPr lang="it-IT" i="1" dirty="0" smtClean="0"/>
              <a:t>preoccupi affatto </a:t>
            </a:r>
            <a:r>
              <a:rPr lang="it-IT" i="1" dirty="0"/>
              <a:t>di far conoscere che cosa è conoscere</a:t>
            </a:r>
            <a:r>
              <a:rPr lang="it-IT" i="1" dirty="0" smtClean="0"/>
              <a:t>»</a:t>
            </a:r>
          </a:p>
          <a:p>
            <a:pPr marL="0" indent="0" algn="just">
              <a:buNone/>
            </a:pPr>
            <a:r>
              <a:rPr lang="it-IT" dirty="0" smtClean="0"/>
              <a:t> </a:t>
            </a:r>
            <a:r>
              <a:rPr lang="it-IT" dirty="0"/>
              <a:t>(</a:t>
            </a:r>
            <a:r>
              <a:rPr lang="it-IT" dirty="0" err="1"/>
              <a:t>Morin</a:t>
            </a:r>
            <a:r>
              <a:rPr lang="it-IT" dirty="0"/>
              <a:t>, </a:t>
            </a:r>
            <a:r>
              <a:rPr lang="it-IT" dirty="0" smtClean="0"/>
              <a:t>2001).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31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208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COMPETENZE DEI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7. INDIVIDUARE COLLEGAMENTI E RELAZIONI</a:t>
            </a:r>
          </a:p>
          <a:p>
            <a:pPr marL="0" indent="0" algn="just">
              <a:buNone/>
            </a:pPr>
            <a:r>
              <a:rPr lang="it-IT" i="1" dirty="0"/>
              <a:t>“Come può un </a:t>
            </a:r>
            <a:r>
              <a:rPr lang="it-IT" i="1" dirty="0" smtClean="0"/>
              <a:t>insegnamento settoriale</a:t>
            </a:r>
            <a:r>
              <a:rPr lang="it-IT" i="1" dirty="0"/>
              <a:t>, spesso fondato sulla certezza, </a:t>
            </a:r>
            <a:r>
              <a:rPr lang="it-IT" i="1" dirty="0" smtClean="0"/>
              <a:t>sviluppare una </a:t>
            </a:r>
            <a:r>
              <a:rPr lang="it-IT" i="1" dirty="0"/>
              <a:t>conoscenza relazionale e plurale?” </a:t>
            </a:r>
            <a:endParaRPr lang="it-IT" i="1" dirty="0" smtClean="0"/>
          </a:p>
          <a:p>
            <a:pPr marL="0" indent="0" algn="just">
              <a:buNone/>
            </a:pPr>
            <a:r>
              <a:rPr lang="it-IT" dirty="0" smtClean="0"/>
              <a:t>Per </a:t>
            </a:r>
            <a:r>
              <a:rPr lang="it-IT" dirty="0"/>
              <a:t>rispondere a </a:t>
            </a:r>
            <a:r>
              <a:rPr lang="it-IT" dirty="0" smtClean="0"/>
              <a:t>questa domanda </a:t>
            </a:r>
            <a:r>
              <a:rPr lang="it-IT" dirty="0"/>
              <a:t>non si può prescindere dal ruolo dell’insegnante, </a:t>
            </a:r>
            <a:r>
              <a:rPr lang="it-IT" dirty="0" smtClean="0"/>
              <a:t>o meglio </a:t>
            </a:r>
            <a:r>
              <a:rPr lang="it-IT" dirty="0"/>
              <a:t>dal lavoro di team dei docenti, i quali oggi </a:t>
            </a:r>
            <a:r>
              <a:rPr lang="it-IT" dirty="0" smtClean="0"/>
              <a:t>dovrebbero recuperare </a:t>
            </a:r>
            <a:r>
              <a:rPr lang="it-IT" dirty="0"/>
              <a:t>quella doppia natura del </a:t>
            </a:r>
            <a:r>
              <a:rPr lang="it-IT" b="1" dirty="0"/>
              <a:t>concetto di </a:t>
            </a:r>
            <a:r>
              <a:rPr lang="it-IT" b="1" dirty="0" smtClean="0"/>
              <a:t>formazione</a:t>
            </a:r>
            <a:r>
              <a:rPr lang="it-IT" dirty="0" smtClean="0"/>
              <a:t>: istruire </a:t>
            </a:r>
            <a:r>
              <a:rPr lang="it-IT" dirty="0"/>
              <a:t>ed educare.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32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625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COMPETENZE DEI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7. INDIVIDUARE COLLEGAMENTI E RELAZIONI</a:t>
            </a:r>
          </a:p>
          <a:p>
            <a:pPr marL="0" indent="0" algn="just">
              <a:buNone/>
            </a:pPr>
            <a:r>
              <a:rPr lang="it-IT" dirty="0"/>
              <a:t>Compito </a:t>
            </a:r>
            <a:r>
              <a:rPr lang="it-IT" dirty="0" smtClean="0"/>
              <a:t>del docente </a:t>
            </a:r>
            <a:r>
              <a:rPr lang="it-IT" dirty="0"/>
              <a:t>è quello di aprire spazi inesplorati e inter-disciplinari, </a:t>
            </a:r>
            <a:r>
              <a:rPr lang="it-IT" dirty="0" smtClean="0"/>
              <a:t>di sconfinare </a:t>
            </a:r>
            <a:r>
              <a:rPr lang="it-IT" dirty="0"/>
              <a:t>entro limiti nei quali è sempre possibile </a:t>
            </a:r>
            <a:r>
              <a:rPr lang="it-IT" u="sng" dirty="0" err="1" smtClean="0"/>
              <a:t>ri</a:t>
            </a:r>
            <a:r>
              <a:rPr lang="it-IT" u="sng" dirty="0" smtClean="0"/>
              <a:t>-progettare</a:t>
            </a:r>
            <a:r>
              <a:rPr lang="it-IT" dirty="0" smtClean="0"/>
              <a:t>, poiché </a:t>
            </a:r>
            <a:r>
              <a:rPr lang="it-IT" dirty="0"/>
              <a:t>l’essere umano necessità continuamente di una </a:t>
            </a:r>
            <a:r>
              <a:rPr lang="it-IT" u="sng" dirty="0" err="1"/>
              <a:t>ri</a:t>
            </a:r>
            <a:r>
              <a:rPr lang="it-IT" u="sng" dirty="0"/>
              <a:t>-educazione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r>
              <a:rPr lang="it-IT" i="1" dirty="0"/>
              <a:t>La storia ci insegna l’incertezza, la realtà è </a:t>
            </a:r>
            <a:r>
              <a:rPr lang="it-IT" i="1" dirty="0" smtClean="0"/>
              <a:t>continuamente trasformativa</a:t>
            </a:r>
            <a:r>
              <a:rPr lang="it-IT" i="1" dirty="0"/>
              <a:t>, lo sviluppo, sia esso umano, </a:t>
            </a:r>
            <a:r>
              <a:rPr lang="it-IT" i="1" dirty="0" smtClean="0"/>
              <a:t>tecnologico, scientifico </a:t>
            </a:r>
            <a:r>
              <a:rPr lang="it-IT" i="1" dirty="0"/>
              <a:t>non procede mai in maniera lineare e tutto </a:t>
            </a:r>
            <a:r>
              <a:rPr lang="it-IT" i="1" dirty="0" smtClean="0"/>
              <a:t>questo ci </a:t>
            </a:r>
            <a:r>
              <a:rPr lang="it-IT" i="1" dirty="0"/>
              <a:t>mostra che «bisogna saper interpretare la realtà prima di </a:t>
            </a:r>
            <a:r>
              <a:rPr lang="it-IT" i="1" dirty="0" smtClean="0"/>
              <a:t>riconoscere dov’è </a:t>
            </a:r>
            <a:r>
              <a:rPr lang="it-IT" i="1" dirty="0"/>
              <a:t>il realismo</a:t>
            </a:r>
            <a:r>
              <a:rPr lang="it-IT" i="1" dirty="0" smtClean="0"/>
              <a:t>».</a:t>
            </a:r>
            <a:endParaRPr lang="it-IT" i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33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1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COMPETENZE DEI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7. INDIVIDUARE COLLEGAMENTI E RELAZIONI</a:t>
            </a:r>
          </a:p>
          <a:p>
            <a:pPr marL="0" indent="0" algn="just">
              <a:buNone/>
            </a:pPr>
            <a:r>
              <a:rPr lang="it-IT" dirty="0"/>
              <a:t>Possedere tale competenza per il docente significa </a:t>
            </a:r>
            <a:r>
              <a:rPr lang="it-IT" dirty="0" smtClean="0"/>
              <a:t>esaminare la </a:t>
            </a:r>
            <a:r>
              <a:rPr lang="it-IT" i="1" dirty="0"/>
              <a:t>natura probabilistica della conoscenza </a:t>
            </a:r>
            <a:r>
              <a:rPr lang="it-IT" dirty="0"/>
              <a:t>e delle sue relazioni </a:t>
            </a:r>
            <a:r>
              <a:rPr lang="it-IT" dirty="0" smtClean="0"/>
              <a:t>di causa-effetto </a:t>
            </a:r>
            <a:r>
              <a:rPr lang="it-IT" dirty="0"/>
              <a:t>nonché della </a:t>
            </a:r>
            <a:r>
              <a:rPr lang="it-IT" u="sng" dirty="0"/>
              <a:t>dimensione sistemica </a:t>
            </a:r>
            <a:r>
              <a:rPr lang="it-IT" dirty="0"/>
              <a:t>delle </a:t>
            </a:r>
            <a:r>
              <a:rPr lang="it-IT" dirty="0" smtClean="0"/>
              <a:t>relazioni tra </a:t>
            </a:r>
            <a:r>
              <a:rPr lang="it-IT" dirty="0"/>
              <a:t>i diversi fenomeni fisici e culturali che si sviluppano </a:t>
            </a:r>
            <a:r>
              <a:rPr lang="it-IT" dirty="0" smtClean="0"/>
              <a:t>sempre in </a:t>
            </a:r>
            <a:r>
              <a:rPr lang="it-IT" dirty="0"/>
              <a:t>maniera complessa e multidirezionale. 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Tale </a:t>
            </a:r>
            <a:r>
              <a:rPr lang="it-IT" dirty="0"/>
              <a:t>competenza, </a:t>
            </a:r>
            <a:r>
              <a:rPr lang="it-IT" dirty="0" smtClean="0"/>
              <a:t>dunque, richiama </a:t>
            </a:r>
            <a:r>
              <a:rPr lang="it-IT" dirty="0"/>
              <a:t>a un </a:t>
            </a:r>
            <a:r>
              <a:rPr lang="it-IT" i="1" dirty="0"/>
              <a:t>atteggiamento mentale</a:t>
            </a:r>
            <a:r>
              <a:rPr lang="it-IT" dirty="0"/>
              <a:t>, a un modo di </a:t>
            </a:r>
            <a:r>
              <a:rPr lang="it-IT" dirty="0" smtClean="0"/>
              <a:t>procedere di </a:t>
            </a:r>
            <a:r>
              <a:rPr lang="it-IT" dirty="0"/>
              <a:t>fronte ai problemi formativi nel segno </a:t>
            </a:r>
            <a:r>
              <a:rPr lang="it-IT" dirty="0" smtClean="0"/>
              <a:t>dell’</a:t>
            </a:r>
            <a:r>
              <a:rPr lang="it-IT" i="1" dirty="0" smtClean="0"/>
              <a:t>interpretazione</a:t>
            </a:r>
            <a:r>
              <a:rPr lang="it-IT" dirty="0" smtClean="0"/>
              <a:t> dei </a:t>
            </a:r>
            <a:r>
              <a:rPr lang="it-IT" dirty="0"/>
              <a:t>fenomeni piuttosto che della loro classificazione.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34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798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COMPETENZE DEI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8. ACQUISIRE E INTERPRETARE L’INFORMAZIONE</a:t>
            </a:r>
          </a:p>
          <a:p>
            <a:pPr marL="0" indent="0" algn="just">
              <a:buNone/>
            </a:pPr>
            <a:r>
              <a:rPr lang="it-IT" dirty="0" smtClean="0"/>
              <a:t>È importante </a:t>
            </a:r>
            <a:r>
              <a:rPr lang="it-IT" dirty="0"/>
              <a:t>considerare quattro aspetti nell’analisi dell’informazione:</a:t>
            </a:r>
          </a:p>
          <a:p>
            <a:pPr marL="0" indent="0" algn="just">
              <a:buNone/>
            </a:pPr>
            <a:r>
              <a:rPr lang="it-IT" dirty="0" smtClean="0"/>
              <a:t>1.il </a:t>
            </a:r>
            <a:r>
              <a:rPr lang="it-IT" dirty="0"/>
              <a:t>contesto, 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2.il </a:t>
            </a:r>
            <a:r>
              <a:rPr lang="it-IT" dirty="0"/>
              <a:t>globale</a:t>
            </a:r>
            <a:r>
              <a:rPr lang="it-IT" dirty="0" smtClean="0"/>
              <a:t>,</a:t>
            </a:r>
          </a:p>
          <a:p>
            <a:pPr marL="0" indent="0" algn="just">
              <a:buNone/>
            </a:pPr>
            <a:r>
              <a:rPr lang="it-IT" dirty="0" smtClean="0"/>
              <a:t>3.il </a:t>
            </a:r>
            <a:r>
              <a:rPr lang="it-IT" dirty="0"/>
              <a:t>multidimensionale, 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4.il </a:t>
            </a:r>
            <a:r>
              <a:rPr lang="it-IT" dirty="0"/>
              <a:t>complesso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35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910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COMPETENZE DEI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8. ACQUISIRE E INTERPRETARE L’INFORMAZIONE</a:t>
            </a:r>
          </a:p>
          <a:p>
            <a:pPr marL="0" indent="0" algn="just">
              <a:buNone/>
            </a:pPr>
            <a:r>
              <a:rPr lang="it-IT" dirty="0" smtClean="0"/>
              <a:t>Bisogna compiere </a:t>
            </a:r>
            <a:r>
              <a:rPr lang="it-IT" dirty="0"/>
              <a:t>uno sforzo continuo di </a:t>
            </a:r>
            <a:r>
              <a:rPr lang="it-IT" b="1" dirty="0"/>
              <a:t>creare legami tra le </a:t>
            </a:r>
            <a:r>
              <a:rPr lang="it-IT" b="1" dirty="0" smtClean="0"/>
              <a:t>informazioni</a:t>
            </a:r>
            <a:r>
              <a:rPr lang="it-IT" dirty="0" smtClean="0"/>
              <a:t> stesse </a:t>
            </a:r>
            <a:r>
              <a:rPr lang="it-IT" dirty="0"/>
              <a:t>affinché non si cada nel rischio di un’accumulazione </a:t>
            </a:r>
            <a:r>
              <a:rPr lang="it-IT" dirty="0" smtClean="0"/>
              <a:t>di conoscenze</a:t>
            </a:r>
            <a:r>
              <a:rPr lang="it-IT" dirty="0"/>
              <a:t>, magari ben distinte per settori, senza che si </a:t>
            </a:r>
            <a:r>
              <a:rPr lang="it-IT" dirty="0" smtClean="0"/>
              <a:t>sviluppi </a:t>
            </a:r>
            <a:r>
              <a:rPr lang="it-IT" b="1" dirty="0" smtClean="0"/>
              <a:t>un </a:t>
            </a:r>
            <a:r>
              <a:rPr lang="it-IT" b="1" dirty="0"/>
              <a:t>pensiero autentico</a:t>
            </a:r>
            <a:r>
              <a:rPr lang="it-IT" dirty="0"/>
              <a:t>. </a:t>
            </a:r>
            <a:endParaRPr lang="it-IT" dirty="0" smtClean="0"/>
          </a:p>
          <a:p>
            <a:pPr marL="0" indent="0" algn="just">
              <a:buNone/>
            </a:pPr>
            <a:r>
              <a:rPr lang="it-IT" sz="2600" dirty="0" smtClean="0"/>
              <a:t>Tra </a:t>
            </a:r>
            <a:r>
              <a:rPr lang="it-IT" sz="2600" dirty="0"/>
              <a:t>le sfide della società, </a:t>
            </a:r>
            <a:r>
              <a:rPr lang="it-IT" sz="2600" dirty="0" err="1"/>
              <a:t>Morin</a:t>
            </a:r>
            <a:r>
              <a:rPr lang="it-IT" sz="2600" dirty="0"/>
              <a:t> </a:t>
            </a:r>
            <a:r>
              <a:rPr lang="it-IT" sz="2600" dirty="0" smtClean="0"/>
              <a:t>individua il </a:t>
            </a:r>
            <a:r>
              <a:rPr lang="it-IT" sz="2600" dirty="0"/>
              <a:t>bisogno di un rapido rinnovamento dell’insegnamento </a:t>
            </a:r>
            <a:r>
              <a:rPr lang="it-IT" sz="2600" dirty="0" smtClean="0"/>
              <a:t>per superare </a:t>
            </a:r>
            <a:r>
              <a:rPr lang="it-IT" sz="2600" dirty="0"/>
              <a:t>gli effetti disastrosi derivanti dalla dilagante “</a:t>
            </a:r>
            <a:r>
              <a:rPr lang="it-IT" sz="2600" dirty="0" smtClean="0"/>
              <a:t>compartimentazione dei </a:t>
            </a:r>
            <a:r>
              <a:rPr lang="it-IT" sz="2600" dirty="0" err="1"/>
              <a:t>saperi</a:t>
            </a:r>
            <a:r>
              <a:rPr lang="it-IT" sz="2600" dirty="0"/>
              <a:t> e dell’incapacità ad articolare gli uni </a:t>
            </a:r>
            <a:r>
              <a:rPr lang="it-IT" sz="2600" dirty="0" smtClean="0"/>
              <a:t>agli altri” facendo </a:t>
            </a:r>
            <a:r>
              <a:rPr lang="it-IT" sz="2600" dirty="0"/>
              <a:t>leva su una caratteristica fondamentale </a:t>
            </a:r>
            <a:r>
              <a:rPr lang="it-IT" sz="2600" dirty="0" smtClean="0"/>
              <a:t>della mente </a:t>
            </a:r>
            <a:r>
              <a:rPr lang="it-IT" sz="2600" dirty="0"/>
              <a:t>dell’uomo, ossia sulla sua </a:t>
            </a:r>
            <a:r>
              <a:rPr lang="it-IT" sz="2600" i="1" dirty="0"/>
              <a:t>“attitudine a contestualizzare </a:t>
            </a:r>
            <a:r>
              <a:rPr lang="it-IT" sz="2600" i="1" dirty="0" smtClean="0"/>
              <a:t>e a </a:t>
            </a:r>
            <a:r>
              <a:rPr lang="it-IT" sz="2600" i="1" dirty="0"/>
              <a:t>integrare” </a:t>
            </a:r>
            <a:r>
              <a:rPr lang="it-IT" sz="2600" dirty="0" smtClean="0"/>
              <a:t>piuttosto </a:t>
            </a:r>
            <a:r>
              <a:rPr lang="it-IT" sz="2600" dirty="0"/>
              <a:t>che a frammentare e a disintegrare.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36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165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COMPETENZE DEI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8. ACQUISIRE E INTERPRETARE L’INFORMAZIONE</a:t>
            </a:r>
          </a:p>
          <a:p>
            <a:pPr marL="0" indent="0" algn="just">
              <a:buNone/>
            </a:pPr>
            <a:r>
              <a:rPr lang="it-IT" dirty="0" smtClean="0"/>
              <a:t>Problema </a:t>
            </a:r>
            <a:r>
              <a:rPr lang="it-IT" dirty="0"/>
              <a:t>della comprensione, </a:t>
            </a:r>
            <a:r>
              <a:rPr lang="it-IT" dirty="0" smtClean="0"/>
              <a:t>secondo </a:t>
            </a:r>
            <a:r>
              <a:rPr lang="it-IT" dirty="0" err="1" smtClean="0"/>
              <a:t>Morin</a:t>
            </a:r>
            <a:r>
              <a:rPr lang="it-IT" dirty="0" smtClean="0"/>
              <a:t> </a:t>
            </a:r>
            <a:r>
              <a:rPr lang="it-IT" dirty="0"/>
              <a:t>(2001), doppiamente polarizzato: </a:t>
            </a:r>
            <a:endParaRPr lang="it-IT" dirty="0" smtClean="0"/>
          </a:p>
          <a:p>
            <a:pPr algn="just">
              <a:buFontTx/>
              <a:buChar char="-"/>
            </a:pPr>
            <a:r>
              <a:rPr lang="it-IT" dirty="0" smtClean="0"/>
              <a:t>      da </a:t>
            </a:r>
            <a:r>
              <a:rPr lang="it-IT" dirty="0"/>
              <a:t>una parte, vi è </a:t>
            </a:r>
            <a:r>
              <a:rPr lang="it-IT" dirty="0" smtClean="0"/>
              <a:t>il </a:t>
            </a:r>
            <a:r>
              <a:rPr lang="it-IT" i="1" dirty="0" smtClean="0"/>
              <a:t>“polo </a:t>
            </a:r>
            <a:r>
              <a:rPr lang="it-IT" i="1" dirty="0"/>
              <a:t>planetario” </a:t>
            </a:r>
            <a:r>
              <a:rPr lang="it-IT" dirty="0"/>
              <a:t>ovvero della comprensione tra lontani </a:t>
            </a:r>
            <a:r>
              <a:rPr lang="it-IT" dirty="0" smtClean="0"/>
              <a:t>poiché si </a:t>
            </a:r>
            <a:r>
              <a:rPr lang="it-IT" dirty="0"/>
              <a:t>moltiplicano gli incontri e le relazioni tra persone, </a:t>
            </a:r>
            <a:r>
              <a:rPr lang="it-IT" dirty="0" smtClean="0"/>
              <a:t>culture, popoli </a:t>
            </a:r>
            <a:r>
              <a:rPr lang="it-IT" dirty="0"/>
              <a:t>che appartengono a culture differenti e la scuola ne è </a:t>
            </a:r>
            <a:r>
              <a:rPr lang="it-IT" dirty="0" smtClean="0"/>
              <a:t>la maggiore protagonista;</a:t>
            </a:r>
          </a:p>
          <a:p>
            <a:pPr marL="0" indent="0" algn="just">
              <a:buNone/>
            </a:pPr>
            <a:r>
              <a:rPr lang="it-IT" dirty="0"/>
              <a:t>-</a:t>
            </a:r>
            <a:r>
              <a:rPr lang="it-IT" dirty="0" smtClean="0"/>
              <a:t>     dall’altro</a:t>
            </a:r>
            <a:r>
              <a:rPr lang="it-IT" dirty="0"/>
              <a:t>, lato vi è il </a:t>
            </a:r>
            <a:r>
              <a:rPr lang="it-IT" i="1" dirty="0"/>
              <a:t>“polo individuale</a:t>
            </a:r>
            <a:r>
              <a:rPr lang="it-IT" i="1" dirty="0" smtClean="0"/>
              <a:t>”, </a:t>
            </a:r>
            <a:r>
              <a:rPr lang="it-IT" dirty="0" smtClean="0"/>
              <a:t>quello </a:t>
            </a:r>
            <a:r>
              <a:rPr lang="it-IT" dirty="0"/>
              <a:t>delle relazioni tra vicini sempre più minacciato </a:t>
            </a:r>
            <a:r>
              <a:rPr lang="it-IT" dirty="0" smtClean="0"/>
              <a:t>dalle incomprensioni </a:t>
            </a:r>
            <a:r>
              <a:rPr lang="it-IT" dirty="0"/>
              <a:t>per cui il docente, e la scuola tutta, è chiamato </a:t>
            </a:r>
            <a:r>
              <a:rPr lang="it-IT" dirty="0" smtClean="0"/>
              <a:t>a vestire </a:t>
            </a:r>
            <a:r>
              <a:rPr lang="it-IT" dirty="0"/>
              <a:t>i panni del mediatore.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37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220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COMPETENZE DEI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dirty="0"/>
              <a:t>Quale educazione proporre</a:t>
            </a:r>
            <a:r>
              <a:rPr lang="it-IT" dirty="0" smtClean="0"/>
              <a:t>?</a:t>
            </a:r>
          </a:p>
          <a:p>
            <a:pPr marL="0" indent="0" algn="just">
              <a:buNone/>
            </a:pPr>
            <a:r>
              <a:rPr lang="it-IT" dirty="0" smtClean="0"/>
              <a:t>Innanzitutto</a:t>
            </a:r>
            <a:r>
              <a:rPr lang="it-IT" dirty="0"/>
              <a:t>, </a:t>
            </a:r>
            <a:r>
              <a:rPr lang="it-IT" dirty="0" smtClean="0"/>
              <a:t>una </a:t>
            </a:r>
            <a:r>
              <a:rPr lang="it-IT" b="1" dirty="0" smtClean="0"/>
              <a:t>educazione ai </a:t>
            </a:r>
            <a:r>
              <a:rPr lang="it-IT" b="1" dirty="0"/>
              <a:t>valori</a:t>
            </a:r>
            <a:r>
              <a:rPr lang="it-IT" dirty="0"/>
              <a:t>, in particolar </a:t>
            </a:r>
            <a:r>
              <a:rPr lang="it-IT" dirty="0" smtClean="0"/>
              <a:t>modo:</a:t>
            </a:r>
          </a:p>
          <a:p>
            <a:pPr algn="just">
              <a:buFontTx/>
              <a:buChar char="-"/>
            </a:pPr>
            <a:r>
              <a:rPr lang="it-IT" dirty="0" smtClean="0"/>
              <a:t>alla </a:t>
            </a:r>
            <a:r>
              <a:rPr lang="it-IT" dirty="0"/>
              <a:t>condivisione degli </a:t>
            </a:r>
            <a:r>
              <a:rPr lang="it-IT" dirty="0" smtClean="0"/>
              <a:t>aspetti problematici, </a:t>
            </a:r>
          </a:p>
          <a:p>
            <a:pPr algn="just">
              <a:buFontTx/>
              <a:buChar char="-"/>
            </a:pPr>
            <a:r>
              <a:rPr lang="it-IT" dirty="0" smtClean="0"/>
              <a:t>alla </a:t>
            </a:r>
            <a:r>
              <a:rPr lang="it-IT" dirty="0"/>
              <a:t>libertà educativa, </a:t>
            </a:r>
            <a:endParaRPr lang="it-IT" dirty="0" smtClean="0"/>
          </a:p>
          <a:p>
            <a:pPr algn="just">
              <a:buFontTx/>
              <a:buChar char="-"/>
            </a:pPr>
            <a:r>
              <a:rPr lang="it-IT" dirty="0" smtClean="0"/>
              <a:t>alla </a:t>
            </a:r>
            <a:r>
              <a:rPr lang="it-IT" dirty="0"/>
              <a:t>giustizia sociale, </a:t>
            </a:r>
            <a:endParaRPr lang="it-IT" dirty="0" smtClean="0"/>
          </a:p>
          <a:p>
            <a:pPr algn="just">
              <a:buFontTx/>
              <a:buChar char="-"/>
            </a:pPr>
            <a:r>
              <a:rPr lang="it-IT" dirty="0" smtClean="0"/>
              <a:t>alla salvaguardia </a:t>
            </a:r>
            <a:r>
              <a:rPr lang="it-IT" dirty="0"/>
              <a:t>di ogni ambiente formativo, </a:t>
            </a:r>
            <a:endParaRPr lang="it-IT" dirty="0" smtClean="0"/>
          </a:p>
          <a:p>
            <a:pPr algn="just">
              <a:buFontTx/>
              <a:buChar char="-"/>
            </a:pPr>
            <a:r>
              <a:rPr lang="it-IT" dirty="0" smtClean="0"/>
              <a:t>al </a:t>
            </a:r>
            <a:r>
              <a:rPr lang="it-IT" dirty="0"/>
              <a:t>rispetto dell’altro e </a:t>
            </a:r>
            <a:r>
              <a:rPr lang="it-IT" dirty="0" smtClean="0"/>
              <a:t>della dimensione </a:t>
            </a:r>
            <a:r>
              <a:rPr lang="it-IT" dirty="0"/>
              <a:t>della diversità e </a:t>
            </a:r>
            <a:r>
              <a:rPr lang="it-IT" dirty="0" smtClean="0"/>
              <a:t>dell’unicità,</a:t>
            </a:r>
          </a:p>
          <a:p>
            <a:pPr marL="0" indent="0" algn="just">
              <a:buNone/>
            </a:pPr>
            <a:r>
              <a:rPr lang="it-IT" dirty="0" smtClean="0"/>
              <a:t>- alla </a:t>
            </a:r>
            <a:r>
              <a:rPr lang="it-IT" dirty="0"/>
              <a:t>solidarietà intergenerazionale.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38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950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COMPETENZE DEI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Una </a:t>
            </a:r>
            <a:r>
              <a:rPr lang="it-IT" dirty="0"/>
              <a:t>educazione </a:t>
            </a:r>
            <a:r>
              <a:rPr lang="it-IT" dirty="0" smtClean="0"/>
              <a:t>alla </a:t>
            </a:r>
            <a:r>
              <a:rPr lang="it-IT" b="1" dirty="0" smtClean="0"/>
              <a:t>costruzione </a:t>
            </a:r>
            <a:r>
              <a:rPr lang="it-IT" b="1" dirty="0"/>
              <a:t>dell’identità di ciascun </a:t>
            </a:r>
            <a:r>
              <a:rPr lang="it-IT" b="1" dirty="0" smtClean="0"/>
              <a:t>allievo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r>
              <a:rPr lang="it-IT" dirty="0"/>
              <a:t>P</a:t>
            </a:r>
            <a:r>
              <a:rPr lang="it-IT" dirty="0" smtClean="0"/>
              <a:t>rima ancora che </a:t>
            </a:r>
            <a:r>
              <a:rPr lang="it-IT" dirty="0"/>
              <a:t>delineare </a:t>
            </a:r>
            <a:r>
              <a:rPr lang="it-IT" dirty="0" smtClean="0"/>
              <a:t>le finalità </a:t>
            </a:r>
            <a:r>
              <a:rPr lang="it-IT" dirty="0"/>
              <a:t>educative per lo sviluppo di una </a:t>
            </a:r>
            <a:r>
              <a:rPr lang="it-IT" dirty="0" smtClean="0"/>
              <a:t>coscienza europea</a:t>
            </a:r>
            <a:r>
              <a:rPr lang="it-IT" dirty="0"/>
              <a:t>, è necessario interrogarsi sulla </a:t>
            </a:r>
            <a:r>
              <a:rPr lang="it-IT" dirty="0" smtClean="0"/>
              <a:t>costruzione identitaria del </a:t>
            </a:r>
            <a:r>
              <a:rPr lang="it-IT" dirty="0"/>
              <a:t>sé dello studente che deve essere costantemente </a:t>
            </a:r>
            <a:r>
              <a:rPr lang="it-IT" dirty="0" smtClean="0"/>
              <a:t>accompagnato e </a:t>
            </a:r>
            <a:r>
              <a:rPr lang="it-IT" dirty="0"/>
              <a:t>formato verso la consapevolezza del proprio </a:t>
            </a:r>
            <a:r>
              <a:rPr lang="it-IT" dirty="0" smtClean="0"/>
              <a:t>patrimonio </a:t>
            </a:r>
            <a:r>
              <a:rPr lang="it-IT" i="1" dirty="0" smtClean="0"/>
              <a:t>genetico</a:t>
            </a:r>
            <a:r>
              <a:rPr lang="it-IT" dirty="0"/>
              <a:t>, </a:t>
            </a:r>
            <a:r>
              <a:rPr lang="it-IT" i="1" dirty="0"/>
              <a:t>culturale</a:t>
            </a:r>
            <a:r>
              <a:rPr lang="it-IT" dirty="0"/>
              <a:t> e </a:t>
            </a:r>
            <a:r>
              <a:rPr lang="it-IT" i="1" dirty="0"/>
              <a:t>cognitivo</a:t>
            </a:r>
            <a:r>
              <a:rPr lang="it-IT" dirty="0"/>
              <a:t>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39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736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ESSERE DOCENTI NEL NUOVO MILLENNIO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/>
              <a:t>Il </a:t>
            </a:r>
            <a:r>
              <a:rPr lang="it-IT" i="1" dirty="0" smtClean="0"/>
              <a:t>mestiere dell’insegnare </a:t>
            </a:r>
            <a:r>
              <a:rPr lang="it-IT" dirty="0"/>
              <a:t>non è riducibile alla </a:t>
            </a:r>
            <a:r>
              <a:rPr lang="it-IT" dirty="0" smtClean="0"/>
              <a:t>ricerca astratta </a:t>
            </a:r>
            <a:r>
              <a:rPr lang="it-IT" dirty="0"/>
              <a:t>di una definizione bensì «all’individualizzazione </a:t>
            </a:r>
            <a:r>
              <a:rPr lang="it-IT" dirty="0" smtClean="0"/>
              <a:t>di campi</a:t>
            </a:r>
            <a:r>
              <a:rPr lang="it-IT" dirty="0"/>
              <a:t>, azioni, percorsi che lo possano far decollare e far </a:t>
            </a:r>
            <a:r>
              <a:rPr lang="it-IT" dirty="0" smtClean="0"/>
              <a:t>corrispondere ai </a:t>
            </a:r>
            <a:r>
              <a:rPr lang="it-IT" dirty="0"/>
              <a:t>bisogni della crescita della scuola» (Chiesa, 2005, </a:t>
            </a:r>
            <a:r>
              <a:rPr lang="it-IT" dirty="0" smtClean="0"/>
              <a:t>p. 35</a:t>
            </a:r>
            <a:r>
              <a:rPr lang="it-IT" dirty="0"/>
              <a:t>). 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Alla </a:t>
            </a:r>
            <a:r>
              <a:rPr lang="it-IT" dirty="0"/>
              <a:t>base di questo “mestiere” bisogna tener presente le</a:t>
            </a:r>
          </a:p>
          <a:p>
            <a:pPr marL="0" indent="0" algn="just">
              <a:buNone/>
            </a:pPr>
            <a:r>
              <a:rPr lang="it-IT" dirty="0"/>
              <a:t>competenze e i processi necessari per </a:t>
            </a:r>
            <a:r>
              <a:rPr lang="it-IT" dirty="0" smtClean="0"/>
              <a:t>svilupparlo nell’ottica di una </a:t>
            </a:r>
            <a:r>
              <a:rPr lang="it-IT" dirty="0"/>
              <a:t>dimensione </a:t>
            </a:r>
            <a:r>
              <a:rPr lang="it-IT" i="1" dirty="0"/>
              <a:t>cooperativa</a:t>
            </a:r>
            <a:r>
              <a:rPr lang="it-IT" dirty="0"/>
              <a:t> e collegiale in cui si esercita il </a:t>
            </a:r>
            <a:r>
              <a:rPr lang="it-IT" i="1" dirty="0" smtClean="0"/>
              <a:t>ruolo sociale </a:t>
            </a:r>
            <a:r>
              <a:rPr lang="it-IT" i="1" dirty="0"/>
              <a:t>dell’insegnamento</a:t>
            </a:r>
            <a:r>
              <a:rPr lang="it-IT" dirty="0"/>
              <a:t>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85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COMPETENZE DEI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b="1" dirty="0"/>
              <a:t>U</a:t>
            </a:r>
            <a:r>
              <a:rPr lang="it-IT" b="1" dirty="0" smtClean="0"/>
              <a:t>na </a:t>
            </a:r>
            <a:r>
              <a:rPr lang="it-IT" b="1" dirty="0"/>
              <a:t>educazione alla </a:t>
            </a:r>
            <a:r>
              <a:rPr lang="it-IT" b="1" dirty="0" smtClean="0"/>
              <a:t>cooperazione.</a:t>
            </a:r>
          </a:p>
          <a:p>
            <a:pPr marL="0" indent="0" algn="just">
              <a:buNone/>
            </a:pPr>
            <a:r>
              <a:rPr lang="it-IT" dirty="0"/>
              <a:t>Il docente è colui che pone le fondamenta per la </a:t>
            </a:r>
            <a:r>
              <a:rPr lang="it-IT" i="1" dirty="0" smtClean="0"/>
              <a:t>costruzione dell’incontro</a:t>
            </a:r>
            <a:r>
              <a:rPr lang="it-IT" dirty="0"/>
              <a:t>, di un apprendimento a partire dal </a:t>
            </a:r>
            <a:r>
              <a:rPr lang="it-IT" dirty="0" smtClean="0"/>
              <a:t>confronto con </a:t>
            </a:r>
            <a:r>
              <a:rPr lang="it-IT" dirty="0"/>
              <a:t>l’altro. 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In </a:t>
            </a:r>
            <a:r>
              <a:rPr lang="it-IT" dirty="0"/>
              <a:t>questa prospettiva, incontrare l’altro </a:t>
            </a:r>
            <a:r>
              <a:rPr lang="it-IT" dirty="0" smtClean="0"/>
              <a:t>significa accettare </a:t>
            </a:r>
            <a:r>
              <a:rPr lang="it-IT" dirty="0"/>
              <a:t>di dialogare con lui, accettare di condividere la sua storia.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40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936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COMPETENZE DEI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dirty="0"/>
              <a:t>Riassumendo, dunque, si potrebbero tracciare i compiti e le</a:t>
            </a:r>
          </a:p>
          <a:p>
            <a:pPr marL="0" indent="0" algn="just">
              <a:buNone/>
            </a:pPr>
            <a:r>
              <a:rPr lang="it-IT" dirty="0"/>
              <a:t>competenze dell’insegnante europeo nel:</a:t>
            </a:r>
          </a:p>
          <a:p>
            <a:pPr marL="0" indent="0" algn="just">
              <a:buNone/>
            </a:pPr>
            <a:r>
              <a:rPr lang="it-IT" dirty="0"/>
              <a:t>- </a:t>
            </a:r>
            <a:r>
              <a:rPr lang="it-IT" i="1" dirty="0"/>
              <a:t>far comprendere </a:t>
            </a:r>
            <a:r>
              <a:rPr lang="it-IT" dirty="0"/>
              <a:t>agli alunni, in un’epoca tecnicizzata </a:t>
            </a:r>
            <a:r>
              <a:rPr lang="it-IT" dirty="0" smtClean="0"/>
              <a:t>come la </a:t>
            </a:r>
            <a:r>
              <a:rPr lang="it-IT" dirty="0"/>
              <a:t>nostra, in cui la specializzazione tenta di sostituirsi allo </a:t>
            </a:r>
            <a:r>
              <a:rPr lang="it-IT" dirty="0" smtClean="0"/>
              <a:t>studio umanistico </a:t>
            </a:r>
            <a:r>
              <a:rPr lang="it-IT" dirty="0"/>
              <a:t>anziché completarlo, che la “cultura generale” è </a:t>
            </a:r>
            <a:r>
              <a:rPr lang="it-IT" dirty="0" smtClean="0"/>
              <a:t>base comune </a:t>
            </a:r>
            <a:r>
              <a:rPr lang="it-IT" dirty="0"/>
              <a:t>di tutte le singole conoscenze (</a:t>
            </a:r>
            <a:r>
              <a:rPr lang="it-IT" dirty="0" err="1"/>
              <a:t>Morin</a:t>
            </a:r>
            <a:r>
              <a:rPr lang="it-IT" dirty="0"/>
              <a:t>, 2000);</a:t>
            </a:r>
          </a:p>
          <a:p>
            <a:pPr marL="0" indent="0" algn="just">
              <a:buNone/>
            </a:pPr>
            <a:r>
              <a:rPr lang="it-IT" dirty="0"/>
              <a:t>- </a:t>
            </a:r>
            <a:r>
              <a:rPr lang="it-IT" i="1" dirty="0"/>
              <a:t>mostrare</a:t>
            </a:r>
            <a:r>
              <a:rPr lang="it-IT" dirty="0"/>
              <a:t> ,con esempi precisi, </a:t>
            </a:r>
            <a:r>
              <a:rPr lang="it-IT" i="1" dirty="0"/>
              <a:t>l’interdipendenza</a:t>
            </a:r>
            <a:r>
              <a:rPr lang="it-IT" dirty="0"/>
              <a:t> di ogni </a:t>
            </a:r>
            <a:r>
              <a:rPr lang="it-IT" dirty="0" smtClean="0"/>
              <a:t>singola disciplina </a:t>
            </a:r>
            <a:r>
              <a:rPr lang="it-IT" dirty="0"/>
              <a:t>di studio con le altre per mettere in atto </a:t>
            </a:r>
            <a:r>
              <a:rPr lang="it-IT" dirty="0" smtClean="0"/>
              <a:t>un’interconnessione dei </a:t>
            </a:r>
            <a:r>
              <a:rPr lang="it-IT" dirty="0" err="1"/>
              <a:t>saperi</a:t>
            </a:r>
            <a:r>
              <a:rPr lang="it-IT" dirty="0"/>
              <a:t>;</a:t>
            </a:r>
          </a:p>
          <a:p>
            <a:pPr marL="0" indent="0" algn="just">
              <a:buNone/>
            </a:pPr>
            <a:r>
              <a:rPr lang="it-IT" dirty="0"/>
              <a:t>- mettere in rilievo una </a:t>
            </a:r>
            <a:r>
              <a:rPr lang="it-IT" i="1" dirty="0"/>
              <a:t>prospettiva europea </a:t>
            </a:r>
            <a:r>
              <a:rPr lang="it-IT" dirty="0"/>
              <a:t>in ambito sia </a:t>
            </a:r>
            <a:r>
              <a:rPr lang="it-IT" dirty="0" smtClean="0"/>
              <a:t>umanistico che </a:t>
            </a:r>
            <a:r>
              <a:rPr lang="it-IT" dirty="0"/>
              <a:t>scientifico;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41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628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COMPETENZE DEI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dirty="0"/>
              <a:t>- </a:t>
            </a:r>
            <a:r>
              <a:rPr lang="it-IT" i="1" dirty="0"/>
              <a:t>progettare percorsi formativi</a:t>
            </a:r>
            <a:r>
              <a:rPr lang="it-IT" dirty="0"/>
              <a:t>, con riferimenti alle </a:t>
            </a:r>
            <a:r>
              <a:rPr lang="it-IT" dirty="0" smtClean="0"/>
              <a:t>origini comuni in </a:t>
            </a:r>
            <a:r>
              <a:rPr lang="it-IT" dirty="0"/>
              <a:t>direzione dei concetti di persona, comunità, </a:t>
            </a:r>
            <a:r>
              <a:rPr lang="it-IT" dirty="0" smtClean="0"/>
              <a:t>identità personale </a:t>
            </a:r>
            <a:r>
              <a:rPr lang="it-IT" dirty="0"/>
              <a:t>e collettiva per sottolineare il valore di un </a:t>
            </a:r>
            <a:r>
              <a:rPr lang="it-IT" dirty="0" smtClean="0"/>
              <a:t>pensiero sociale</a:t>
            </a:r>
            <a:r>
              <a:rPr lang="it-IT" dirty="0"/>
              <a:t>;</a:t>
            </a:r>
          </a:p>
          <a:p>
            <a:pPr marL="0" indent="0" algn="just">
              <a:buNone/>
            </a:pPr>
            <a:r>
              <a:rPr lang="it-IT" dirty="0"/>
              <a:t>- </a:t>
            </a:r>
            <a:r>
              <a:rPr lang="it-IT" i="1" dirty="0"/>
              <a:t>arricchire il patrimonio sociale </a:t>
            </a:r>
            <a:r>
              <a:rPr lang="it-IT" dirty="0"/>
              <a:t>attraverso il contatto e il </a:t>
            </a:r>
            <a:r>
              <a:rPr lang="it-IT" dirty="0" smtClean="0"/>
              <a:t>dialogo con </a:t>
            </a:r>
            <a:r>
              <a:rPr lang="it-IT" dirty="0"/>
              <a:t>le altre culture e società, poiché formare il </a:t>
            </a:r>
            <a:r>
              <a:rPr lang="it-IT" dirty="0" smtClean="0"/>
              <a:t>cittadino europeo </a:t>
            </a:r>
            <a:r>
              <a:rPr lang="it-IT" dirty="0"/>
              <a:t>significa riscoprire i valori fondamentali alla base </a:t>
            </a:r>
            <a:r>
              <a:rPr lang="it-IT" dirty="0" smtClean="0"/>
              <a:t>del vivere </a:t>
            </a:r>
            <a:r>
              <a:rPr lang="it-IT" dirty="0"/>
              <a:t>civile.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42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468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ESSERE DOCENTI NEL NUOVO MILLENNIO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La sfida che oggi si pone alla scuola è, in realtà, una </a:t>
            </a:r>
            <a:r>
              <a:rPr lang="it-IT" b="1" dirty="0" smtClean="0"/>
              <a:t>sfida posta </a:t>
            </a:r>
            <a:r>
              <a:rPr lang="it-IT" b="1" dirty="0"/>
              <a:t>alla società </a:t>
            </a:r>
            <a:r>
              <a:rPr lang="it-IT" dirty="0"/>
              <a:t>che chiede una </a:t>
            </a:r>
            <a:r>
              <a:rPr lang="it-IT" u="sng" dirty="0"/>
              <a:t>formazione di qualità </a:t>
            </a:r>
            <a:r>
              <a:rPr lang="it-IT" dirty="0"/>
              <a:t>in </a:t>
            </a:r>
            <a:r>
              <a:rPr lang="it-IT" dirty="0" smtClean="0"/>
              <a:t>una dimensione autenticamente europea.</a:t>
            </a:r>
          </a:p>
          <a:p>
            <a:pPr marL="0" indent="0" algn="just">
              <a:buNone/>
            </a:pPr>
            <a:r>
              <a:rPr lang="it-IT" dirty="0" smtClean="0"/>
              <a:t> Pertanto </a:t>
            </a:r>
            <a:r>
              <a:rPr lang="it-IT" dirty="0"/>
              <a:t>la </a:t>
            </a:r>
            <a:r>
              <a:rPr lang="it-IT" dirty="0" smtClean="0"/>
              <a:t>stessa </a:t>
            </a:r>
            <a:r>
              <a:rPr lang="it-IT" u="sng" dirty="0" smtClean="0"/>
              <a:t>formazione dei </a:t>
            </a:r>
            <a:r>
              <a:rPr lang="it-IT" u="sng" dirty="0"/>
              <a:t>docenti </a:t>
            </a:r>
            <a:r>
              <a:rPr lang="it-IT" dirty="0"/>
              <a:t>diviene indispensabile per un rinnovamento </a:t>
            </a:r>
            <a:r>
              <a:rPr lang="it-IT" dirty="0" smtClean="0"/>
              <a:t>e ripensamento </a:t>
            </a:r>
            <a:r>
              <a:rPr lang="it-IT" dirty="0"/>
              <a:t>della scuola.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051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ESSERE DOCENTI NEL NUOVO MILLENNIO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i="1" dirty="0"/>
              <a:t>È compito della scuola, </a:t>
            </a:r>
            <a:r>
              <a:rPr lang="it-IT" i="1" dirty="0" smtClean="0"/>
              <a:t>e in </a:t>
            </a:r>
            <a:r>
              <a:rPr lang="it-IT" i="1" dirty="0"/>
              <a:t>particolare dei docenti, preparare le nuove generazioni a </a:t>
            </a:r>
            <a:r>
              <a:rPr lang="it-IT" i="1" dirty="0" smtClean="0"/>
              <a:t>un </a:t>
            </a:r>
            <a:r>
              <a:rPr lang="it-IT" b="1" i="1" dirty="0" smtClean="0"/>
              <a:t>confronto </a:t>
            </a:r>
            <a:r>
              <a:rPr lang="it-IT" b="1" i="1" dirty="0"/>
              <a:t>internazionale </a:t>
            </a:r>
            <a:r>
              <a:rPr lang="it-IT" i="1" dirty="0"/>
              <a:t>per renderli capaci di comprendere </a:t>
            </a:r>
            <a:r>
              <a:rPr lang="it-IT" i="1" dirty="0" smtClean="0"/>
              <a:t>il mondo </a:t>
            </a:r>
            <a:r>
              <a:rPr lang="it-IT" i="1" dirty="0"/>
              <a:t>e la </a:t>
            </a:r>
            <a:r>
              <a:rPr lang="it-IT" i="1" u="sng" dirty="0"/>
              <a:t>diversità</a:t>
            </a:r>
            <a:r>
              <a:rPr lang="it-IT" i="1" dirty="0"/>
              <a:t> delle sue culture</a:t>
            </a:r>
            <a:r>
              <a:rPr lang="it-IT" i="1" dirty="0" smtClean="0"/>
              <a:t>.</a:t>
            </a:r>
          </a:p>
          <a:p>
            <a:pPr marL="0" indent="0" algn="just">
              <a:buNone/>
            </a:pPr>
            <a:r>
              <a:rPr lang="it-IT" dirty="0"/>
              <a:t>Si tratta di </a:t>
            </a:r>
            <a:r>
              <a:rPr lang="it-IT" dirty="0" smtClean="0"/>
              <a:t>offrire agli </a:t>
            </a:r>
            <a:r>
              <a:rPr lang="it-IT" dirty="0"/>
              <a:t>allievi una base formativo-conoscitiva ampia che li formi </a:t>
            </a:r>
            <a:r>
              <a:rPr lang="it-IT" dirty="0" smtClean="0"/>
              <a:t>alla </a:t>
            </a:r>
            <a:r>
              <a:rPr lang="it-IT" b="1" dirty="0" smtClean="0"/>
              <a:t>cittadinanza </a:t>
            </a:r>
            <a:r>
              <a:rPr lang="it-IT" b="1" dirty="0"/>
              <a:t>responsabile</a:t>
            </a:r>
            <a:r>
              <a:rPr lang="it-IT" dirty="0"/>
              <a:t> </a:t>
            </a:r>
            <a:r>
              <a:rPr lang="it-IT" b="1" dirty="0"/>
              <a:t>e attiva </a:t>
            </a:r>
            <a:r>
              <a:rPr lang="it-IT" dirty="0"/>
              <a:t>al fine di preparare i giovani </a:t>
            </a:r>
            <a:r>
              <a:rPr lang="it-IT" dirty="0" smtClean="0"/>
              <a:t>a essere </a:t>
            </a:r>
            <a:r>
              <a:rPr lang="it-IT" dirty="0"/>
              <a:t>cittadini europei capaci di proporre e indicare i valori </a:t>
            </a:r>
            <a:r>
              <a:rPr lang="it-IT" dirty="0" smtClean="0"/>
              <a:t>sui quali </a:t>
            </a:r>
            <a:r>
              <a:rPr lang="it-IT" dirty="0"/>
              <a:t>costruire un progetto in direzione </a:t>
            </a:r>
            <a:r>
              <a:rPr lang="it-IT" b="1" dirty="0"/>
              <a:t>eco-sistemica</a:t>
            </a:r>
            <a:r>
              <a:rPr lang="it-IT" dirty="0"/>
              <a:t>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256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ESSERE DOCENTI NEL NUOVO MILLENNIO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LE COMPETENZE DEI DOCENTI</a:t>
            </a:r>
          </a:p>
          <a:p>
            <a:pPr marL="0" indent="0" algn="just">
              <a:buNone/>
            </a:pPr>
            <a:r>
              <a:rPr lang="it-IT" dirty="0"/>
              <a:t>La domanda che segue è: quali competenze </a:t>
            </a:r>
            <a:r>
              <a:rPr lang="it-IT" dirty="0" smtClean="0"/>
              <a:t>di cittadinanza </a:t>
            </a:r>
            <a:r>
              <a:rPr lang="it-IT" dirty="0"/>
              <a:t>deve possedere il docente, </a:t>
            </a:r>
            <a:r>
              <a:rPr lang="it-IT" dirty="0" smtClean="0"/>
              <a:t>dal momento </a:t>
            </a:r>
            <a:r>
              <a:rPr lang="it-IT" dirty="0"/>
              <a:t>che le </a:t>
            </a:r>
            <a:r>
              <a:rPr lang="it-IT" dirty="0" smtClean="0"/>
              <a:t>stesse devono </a:t>
            </a:r>
            <a:r>
              <a:rPr lang="it-IT" dirty="0"/>
              <a:t>essere trasmesse all’allievo</a:t>
            </a:r>
            <a:r>
              <a:rPr lang="it-IT" dirty="0" smtClean="0"/>
              <a:t>?</a:t>
            </a:r>
          </a:p>
          <a:p>
            <a:pPr marL="0" indent="0" algn="just">
              <a:buNone/>
            </a:pPr>
            <a:r>
              <a:rPr lang="it-IT" sz="2100" dirty="0"/>
              <a:t>[</a:t>
            </a:r>
            <a:r>
              <a:rPr lang="it-IT" sz="2100" dirty="0" smtClean="0"/>
              <a:t>Le </a:t>
            </a:r>
            <a:r>
              <a:rPr lang="it-IT" sz="2100" dirty="0"/>
              <a:t>competenze chiave di cittadinanza (Decreto Ministeriale </a:t>
            </a:r>
            <a:r>
              <a:rPr lang="it-IT" sz="2100" dirty="0" smtClean="0"/>
              <a:t>n. 139</a:t>
            </a:r>
            <a:r>
              <a:rPr lang="it-IT" sz="2100" dirty="0"/>
              <a:t>, 22 agosto 2007, </a:t>
            </a:r>
            <a:r>
              <a:rPr lang="it-IT" sz="2100" i="1" dirty="0"/>
              <a:t>Regolamento recante norme in materia </a:t>
            </a:r>
            <a:r>
              <a:rPr lang="it-IT" sz="2100" i="1" dirty="0" smtClean="0"/>
              <a:t>di adempimento </a:t>
            </a:r>
            <a:r>
              <a:rPr lang="it-IT" sz="2100" i="1" dirty="0"/>
              <a:t>dell'obbligo di istruzione</a:t>
            </a:r>
            <a:r>
              <a:rPr lang="it-IT" sz="2100" dirty="0"/>
              <a:t>), prima ancora che </a:t>
            </a:r>
            <a:r>
              <a:rPr lang="it-IT" sz="2100" dirty="0" smtClean="0"/>
              <a:t>inserite nella </a:t>
            </a:r>
            <a:r>
              <a:rPr lang="it-IT" sz="2100" dirty="0"/>
              <a:t>formazione degli allievi, dovrebbero essere acquisite </a:t>
            </a:r>
            <a:r>
              <a:rPr lang="it-IT" sz="2100" dirty="0" smtClean="0"/>
              <a:t>dall’insegnante stesso </a:t>
            </a:r>
            <a:r>
              <a:rPr lang="it-IT" sz="2100" dirty="0"/>
              <a:t>in una formazione continua e </a:t>
            </a:r>
            <a:r>
              <a:rPr lang="it-IT" sz="2100" dirty="0" smtClean="0"/>
              <a:t>permanente].</a:t>
            </a:r>
            <a:endParaRPr lang="it-IT" sz="21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208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LE COMPETENZE DEI DOCENTI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t-IT" dirty="0" smtClean="0">
                <a:solidFill>
                  <a:srgbClr val="FF0000"/>
                </a:solidFill>
              </a:rPr>
              <a:t>IMPARARE AD IMPARARE</a:t>
            </a:r>
          </a:p>
          <a:p>
            <a:pPr marL="0" indent="0" algn="just">
              <a:buNone/>
            </a:pPr>
            <a:r>
              <a:rPr lang="it-IT" dirty="0"/>
              <a:t>L’attività dell’insegnante, lungi dal limitarsi alla trasmissione </a:t>
            </a:r>
            <a:r>
              <a:rPr lang="it-IT" dirty="0" smtClean="0"/>
              <a:t>del sapere </a:t>
            </a:r>
            <a:r>
              <a:rPr lang="it-IT" dirty="0"/>
              <a:t>fine a se stesso, consiste nel “segnare” la propria e </a:t>
            </a:r>
            <a:r>
              <a:rPr lang="it-IT" dirty="0" smtClean="0"/>
              <a:t>l’altrui personalità</a:t>
            </a:r>
            <a:r>
              <a:rPr lang="it-IT" dirty="0"/>
              <a:t>, lasciando impresso un </a:t>
            </a:r>
            <a:r>
              <a:rPr lang="it-IT" i="1" dirty="0"/>
              <a:t>metodo di approccio alla </a:t>
            </a:r>
            <a:r>
              <a:rPr lang="it-IT" i="1" dirty="0" smtClean="0"/>
              <a:t>realtà</a:t>
            </a:r>
            <a:r>
              <a:rPr lang="it-IT" dirty="0" smtClean="0"/>
              <a:t>, che </a:t>
            </a:r>
            <a:r>
              <a:rPr lang="it-IT" dirty="0"/>
              <a:t>va ben oltre lo studio.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31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LE COMPETENZE DEI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t-IT" dirty="0" smtClean="0">
                <a:solidFill>
                  <a:srgbClr val="FF0000"/>
                </a:solidFill>
              </a:rPr>
              <a:t>IMPARARE </a:t>
            </a:r>
            <a:r>
              <a:rPr lang="it-IT" dirty="0">
                <a:solidFill>
                  <a:srgbClr val="FF0000"/>
                </a:solidFill>
              </a:rPr>
              <a:t>AD </a:t>
            </a:r>
            <a:r>
              <a:rPr lang="it-IT" dirty="0" smtClean="0">
                <a:solidFill>
                  <a:srgbClr val="FF0000"/>
                </a:solidFill>
              </a:rPr>
              <a:t>IMPARARE</a:t>
            </a:r>
          </a:p>
          <a:p>
            <a:pPr marL="0" indent="0" algn="just">
              <a:buNone/>
            </a:pPr>
            <a:r>
              <a:rPr lang="it-IT" dirty="0"/>
              <a:t>“Imparare </a:t>
            </a:r>
            <a:r>
              <a:rPr lang="it-IT" dirty="0" smtClean="0"/>
              <a:t>a imparare</a:t>
            </a:r>
            <a:r>
              <a:rPr lang="it-IT" dirty="0"/>
              <a:t>”, dunque, come abilità di organizzazione del </a:t>
            </a:r>
            <a:r>
              <a:rPr lang="it-IT" dirty="0" smtClean="0"/>
              <a:t>proprio apprendimento </a:t>
            </a:r>
            <a:r>
              <a:rPr lang="it-IT" dirty="0"/>
              <a:t>sia a </a:t>
            </a:r>
            <a:r>
              <a:rPr lang="it-IT" u="sng" dirty="0"/>
              <a:t>livello individuale </a:t>
            </a:r>
            <a:r>
              <a:rPr lang="it-IT" dirty="0"/>
              <a:t>sia in un </a:t>
            </a:r>
            <a:r>
              <a:rPr lang="it-IT" u="sng" dirty="0"/>
              <a:t>lavoro di </a:t>
            </a:r>
            <a:r>
              <a:rPr lang="it-IT" u="sng" dirty="0" smtClean="0"/>
              <a:t>gruppo</a:t>
            </a:r>
            <a:r>
              <a:rPr lang="it-IT" dirty="0" smtClean="0"/>
              <a:t>, a seconda </a:t>
            </a:r>
            <a:r>
              <a:rPr lang="it-IT" dirty="0"/>
              <a:t>delle necessità di ciascuno </a:t>
            </a:r>
            <a:r>
              <a:rPr lang="it-IT" dirty="0" smtClean="0"/>
              <a:t>e relativamente </a:t>
            </a:r>
            <a:r>
              <a:rPr lang="it-IT" dirty="0"/>
              <a:t>a </a:t>
            </a:r>
            <a:r>
              <a:rPr lang="it-IT" i="1" dirty="0" smtClean="0"/>
              <a:t>metodi</a:t>
            </a:r>
            <a:r>
              <a:rPr lang="it-IT" dirty="0" smtClean="0"/>
              <a:t> e </a:t>
            </a:r>
            <a:r>
              <a:rPr lang="it-IT" i="1" dirty="0"/>
              <a:t>opportunità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Pedagogia e Storia dei processi formativi. PF24. a.a.2017/18. Prof.ssa Angela Maria Volpicella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865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3594</Words>
  <Application>Microsoft Office PowerPoint</Application>
  <PresentationFormat>Presentazione su schermo (4:3)</PresentationFormat>
  <Paragraphs>267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42</vt:i4>
      </vt:variant>
    </vt:vector>
  </HeadingPairs>
  <TitlesOfParts>
    <vt:vector size="43" baseType="lpstr">
      <vt:lpstr>Tema di Office</vt:lpstr>
      <vt:lpstr>LA SCUOLA DEL NUOVO MILLENNIO</vt:lpstr>
      <vt:lpstr>IL DOCENTE «INCLUSIVO»</vt:lpstr>
      <vt:lpstr>IL DOCENTE «INCLUSIVO»</vt:lpstr>
      <vt:lpstr>ESSERE DOCENTI NEL NUOVO MILLENNIO</vt:lpstr>
      <vt:lpstr>ESSERE DOCENTI NEL NUOVO MILLENNIO</vt:lpstr>
      <vt:lpstr>ESSERE DOCENTI NEL NUOVO MILLENNIO</vt:lpstr>
      <vt:lpstr>ESSERE DOCENTI NEL NUOVO MILLENNIO</vt:lpstr>
      <vt:lpstr>LE COMPETENZE DEI DOCENTI</vt:lpstr>
      <vt:lpstr>LE COMPETENZE DEI DOCENTI</vt:lpstr>
      <vt:lpstr>LE COMPETENZE DEI DOCENTI</vt:lpstr>
      <vt:lpstr>LE COMPETENZE DEI DOCENTI</vt:lpstr>
      <vt:lpstr>LE COMPETENZE DEI DOCENTI</vt:lpstr>
      <vt:lpstr>LE COMPETENZE DEI DOCENTI</vt:lpstr>
      <vt:lpstr>LE COMPETENZE DEI DOCENTI</vt:lpstr>
      <vt:lpstr>LE COMPETENZE DEI DOCENTI</vt:lpstr>
      <vt:lpstr>LE COMPETENZE DEI DOCENTI</vt:lpstr>
      <vt:lpstr>LE COMPETENZE DEI DOCENTI</vt:lpstr>
      <vt:lpstr>LE COMPETENZE DEI DOCENTI</vt:lpstr>
      <vt:lpstr>LE COMPETENZE DEI DOCENTI</vt:lpstr>
      <vt:lpstr>LE COMPETENZE DEI DOCENTI</vt:lpstr>
      <vt:lpstr>LE COMPETENZE DEI DOCENTI</vt:lpstr>
      <vt:lpstr>LE COMPETENZE DEI DOCENTI</vt:lpstr>
      <vt:lpstr>LE COMPETENZE DEI DOCENTI</vt:lpstr>
      <vt:lpstr>LE COMPETENZE DEI DOCENTI</vt:lpstr>
      <vt:lpstr>LE COMPETENZE DEI DOCENTI</vt:lpstr>
      <vt:lpstr>LE COMPETENZE DEI DOCENTI</vt:lpstr>
      <vt:lpstr>LE COMPETENZE DEI DOCENTI</vt:lpstr>
      <vt:lpstr>LE COMPETENZE DEI DOCENTI</vt:lpstr>
      <vt:lpstr>LE COMPETENZE DEI DOCENTI</vt:lpstr>
      <vt:lpstr>LE COMPETENZE DEI DOCENTI</vt:lpstr>
      <vt:lpstr>LE COMPETENZE DEI DOCENTI</vt:lpstr>
      <vt:lpstr>LE COMPETENZE DEI DOCENTI</vt:lpstr>
      <vt:lpstr>LE COMPETENZE DEI DOCENTI</vt:lpstr>
      <vt:lpstr>LE COMPETENZE DEI DOCENTI</vt:lpstr>
      <vt:lpstr>LE COMPETENZE DEI DOCENTI</vt:lpstr>
      <vt:lpstr>LE COMPETENZE DEI DOCENTI</vt:lpstr>
      <vt:lpstr>LE COMPETENZE DEI DOCENTI</vt:lpstr>
      <vt:lpstr>LE COMPETENZE DEI DOCENTI</vt:lpstr>
      <vt:lpstr>LE COMPETENZE DEI DOCENTI</vt:lpstr>
      <vt:lpstr>LE COMPETENZE DEI DOCENTI</vt:lpstr>
      <vt:lpstr>LE COMPETENZE DEI DOCENTI</vt:lpstr>
      <vt:lpstr>LE COMPETENZE DEI DOCENTI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Angela Maria Volpicella Giorgio Crescenza UNA BUSSOLA PER LA SCUOLA. NUOVE STRATEGIE PEDAGOGICHE E DIDATTICHE PER GLI STUDENTI DI OGGI.</dc:title>
  <dc:creator>Mariaconcetta</dc:creator>
  <cp:lastModifiedBy>maria concetta rossiello</cp:lastModifiedBy>
  <cp:revision>77</cp:revision>
  <dcterms:created xsi:type="dcterms:W3CDTF">2017-01-15T13:52:30Z</dcterms:created>
  <dcterms:modified xsi:type="dcterms:W3CDTF">2018-03-13T15:25:49Z</dcterms:modified>
</cp:coreProperties>
</file>